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89" d="100"/>
          <a:sy n="89" d="100"/>
        </p:scale>
        <p:origin x="10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E3613-467C-440A-8636-A803A25949E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56023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E3613-467C-440A-8636-A803A25949E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77171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E3613-467C-440A-8636-A803A25949E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08473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E3613-467C-440A-8636-A803A25949E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118457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BE3613-467C-440A-8636-A803A25949E9}"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383497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E3613-467C-440A-8636-A803A25949E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98223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E3613-467C-440A-8636-A803A25949E9}"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56376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E3613-467C-440A-8636-A803A25949E9}"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20855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3613-467C-440A-8636-A803A25949E9}"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95652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BE3613-467C-440A-8636-A803A25949E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279726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BE3613-467C-440A-8636-A803A25949E9}"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49F4-241F-4066-B7BB-F6DE179CEB07}" type="slidenum">
              <a:rPr lang="en-US" smtClean="0"/>
              <a:t>‹#›</a:t>
            </a:fld>
            <a:endParaRPr lang="en-US"/>
          </a:p>
        </p:txBody>
      </p:sp>
    </p:spTree>
    <p:extLst>
      <p:ext uri="{BB962C8B-B14F-4D97-AF65-F5344CB8AC3E}">
        <p14:creationId xmlns:p14="http://schemas.microsoft.com/office/powerpoint/2010/main" val="337148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E3613-467C-440A-8636-A803A25949E9}" type="datetimeFigureOut">
              <a:rPr lang="en-US" smtClean="0"/>
              <a:t>8/14/2021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749F4-241F-4066-B7BB-F6DE179CEB07}" type="slidenum">
              <a:rPr lang="en-US" smtClean="0"/>
              <a:t>‹#›</a:t>
            </a:fld>
            <a:endParaRPr lang="en-US"/>
          </a:p>
        </p:txBody>
      </p:sp>
    </p:spTree>
    <p:extLst>
      <p:ext uri="{BB962C8B-B14F-4D97-AF65-F5344CB8AC3E}">
        <p14:creationId xmlns:p14="http://schemas.microsoft.com/office/powerpoint/2010/main" val="2876817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jpe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9.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4557016-8528-4DD4-8522-AC659B952A8F}"/>
              </a:ext>
            </a:extLst>
          </p:cNvPr>
          <p:cNvCxnSpPr>
            <a:cxnSpLocks/>
          </p:cNvCxnSpPr>
          <p:nvPr/>
        </p:nvCxnSpPr>
        <p:spPr>
          <a:xfrm>
            <a:off x="2461847" y="225083"/>
            <a:ext cx="0" cy="616164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27E929F-DB89-4748-BBEC-E3F534EE10A4}"/>
              </a:ext>
            </a:extLst>
          </p:cNvPr>
          <p:cNvCxnSpPr>
            <a:cxnSpLocks/>
          </p:cNvCxnSpPr>
          <p:nvPr/>
        </p:nvCxnSpPr>
        <p:spPr>
          <a:xfrm>
            <a:off x="91438" y="672286"/>
            <a:ext cx="4972931"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7E451C1-9A59-4260-A016-9DD50255E750}"/>
              </a:ext>
            </a:extLst>
          </p:cNvPr>
          <p:cNvSpPr txBox="1"/>
          <p:nvPr/>
        </p:nvSpPr>
        <p:spPr>
          <a:xfrm>
            <a:off x="91438" y="-112544"/>
            <a:ext cx="464234" cy="923330"/>
          </a:xfrm>
          <a:prstGeom prst="rect">
            <a:avLst/>
          </a:prstGeom>
          <a:noFill/>
        </p:spPr>
        <p:txBody>
          <a:bodyPr wrap="square" rtlCol="0">
            <a:spAutoFit/>
          </a:bodyPr>
          <a:lstStyle/>
          <a:p>
            <a:r>
              <a:rPr lang="en-US" sz="5400" dirty="0"/>
              <a:t>+</a:t>
            </a:r>
          </a:p>
        </p:txBody>
      </p:sp>
      <p:sp>
        <p:nvSpPr>
          <p:cNvPr id="13" name="TextBox 12">
            <a:extLst>
              <a:ext uri="{FF2B5EF4-FFF2-40B4-BE49-F238E27FC236}">
                <a16:creationId xmlns:a16="http://schemas.microsoft.com/office/drawing/2014/main" id="{D1F1261E-5E85-4C27-9C54-2320EA097B8D}"/>
              </a:ext>
            </a:extLst>
          </p:cNvPr>
          <p:cNvSpPr txBox="1"/>
          <p:nvPr/>
        </p:nvSpPr>
        <p:spPr>
          <a:xfrm>
            <a:off x="2525154" y="-112544"/>
            <a:ext cx="464234" cy="923330"/>
          </a:xfrm>
          <a:prstGeom prst="rect">
            <a:avLst/>
          </a:prstGeom>
          <a:noFill/>
        </p:spPr>
        <p:txBody>
          <a:bodyPr wrap="square" rtlCol="0">
            <a:spAutoFit/>
          </a:bodyPr>
          <a:lstStyle/>
          <a:p>
            <a:r>
              <a:rPr lang="en-US" sz="5400" dirty="0"/>
              <a:t>-</a:t>
            </a:r>
          </a:p>
        </p:txBody>
      </p:sp>
      <p:sp>
        <p:nvSpPr>
          <p:cNvPr id="14" name="TextBox 13">
            <a:extLst>
              <a:ext uri="{FF2B5EF4-FFF2-40B4-BE49-F238E27FC236}">
                <a16:creationId xmlns:a16="http://schemas.microsoft.com/office/drawing/2014/main" id="{0D9618A3-892F-48C4-850E-0FFC9786883D}"/>
              </a:ext>
            </a:extLst>
          </p:cNvPr>
          <p:cNvSpPr txBox="1"/>
          <p:nvPr/>
        </p:nvSpPr>
        <p:spPr>
          <a:xfrm>
            <a:off x="499401" y="54709"/>
            <a:ext cx="1899140" cy="646331"/>
          </a:xfrm>
          <a:prstGeom prst="rect">
            <a:avLst/>
          </a:prstGeom>
          <a:noFill/>
        </p:spPr>
        <p:txBody>
          <a:bodyPr wrap="square" rtlCol="0">
            <a:spAutoFit/>
          </a:bodyPr>
          <a:lstStyle/>
          <a:p>
            <a:pPr algn="ctr"/>
            <a:r>
              <a:rPr lang="en-US" dirty="0"/>
              <a:t>Add carbon to the atmosphere</a:t>
            </a:r>
          </a:p>
        </p:txBody>
      </p:sp>
      <p:sp>
        <p:nvSpPr>
          <p:cNvPr id="15" name="TextBox 14">
            <a:extLst>
              <a:ext uri="{FF2B5EF4-FFF2-40B4-BE49-F238E27FC236}">
                <a16:creationId xmlns:a16="http://schemas.microsoft.com/office/drawing/2014/main" id="{2601312A-FF73-4EDB-B815-3EB6DEA6535C}"/>
              </a:ext>
            </a:extLst>
          </p:cNvPr>
          <p:cNvSpPr txBox="1"/>
          <p:nvPr/>
        </p:nvSpPr>
        <p:spPr>
          <a:xfrm>
            <a:off x="2862764" y="54709"/>
            <a:ext cx="2233258" cy="646331"/>
          </a:xfrm>
          <a:prstGeom prst="rect">
            <a:avLst/>
          </a:prstGeom>
          <a:noFill/>
        </p:spPr>
        <p:txBody>
          <a:bodyPr wrap="square" rtlCol="0">
            <a:spAutoFit/>
          </a:bodyPr>
          <a:lstStyle/>
          <a:p>
            <a:pPr algn="ctr"/>
            <a:r>
              <a:rPr lang="en-US" dirty="0"/>
              <a:t>Scrub or sink carbon from the atmosphere</a:t>
            </a:r>
          </a:p>
        </p:txBody>
      </p:sp>
      <p:sp>
        <p:nvSpPr>
          <p:cNvPr id="18" name="Rectangle 17">
            <a:extLst>
              <a:ext uri="{FF2B5EF4-FFF2-40B4-BE49-F238E27FC236}">
                <a16:creationId xmlns:a16="http://schemas.microsoft.com/office/drawing/2014/main" id="{CBE97FE3-E454-436A-BF7E-2B826F8A97D9}"/>
              </a:ext>
            </a:extLst>
          </p:cNvPr>
          <p:cNvSpPr/>
          <p:nvPr/>
        </p:nvSpPr>
        <p:spPr>
          <a:xfrm>
            <a:off x="5233182" y="54709"/>
            <a:ext cx="3798276" cy="66696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burning tree clipart">
            <a:extLst>
              <a:ext uri="{FF2B5EF4-FFF2-40B4-BE49-F238E27FC236}">
                <a16:creationId xmlns:a16="http://schemas.microsoft.com/office/drawing/2014/main" id="{83F7A505-47DE-460E-B552-49734DFB5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850" y="4768178"/>
            <a:ext cx="1244500" cy="124450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6" descr="Image result for ocean clipart">
            <a:extLst>
              <a:ext uri="{FF2B5EF4-FFF2-40B4-BE49-F238E27FC236}">
                <a16:creationId xmlns:a16="http://schemas.microsoft.com/office/drawing/2014/main" id="{292B18C0-76F8-46F7-ABDA-687DDDB08EBC}"/>
              </a:ext>
            </a:extLst>
          </p:cNvPr>
          <p:cNvSpPr>
            <a:spLocks noChangeAspect="1" noChangeArrowheads="1"/>
          </p:cNvSpPr>
          <p:nvPr/>
        </p:nvSpPr>
        <p:spPr bwMode="auto">
          <a:xfrm>
            <a:off x="3334043" y="3276599"/>
            <a:ext cx="1390357" cy="13903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8" descr="Image result for ocean clipart">
            <a:extLst>
              <a:ext uri="{FF2B5EF4-FFF2-40B4-BE49-F238E27FC236}">
                <a16:creationId xmlns:a16="http://schemas.microsoft.com/office/drawing/2014/main" id="{DB5D4799-F48D-4186-B2AB-9AB07EF230AD}"/>
              </a:ext>
            </a:extLst>
          </p:cNvPr>
          <p:cNvSpPr>
            <a:spLocks noChangeAspect="1" noChangeArrowheads="1"/>
          </p:cNvSpPr>
          <p:nvPr/>
        </p:nvSpPr>
        <p:spPr bwMode="auto">
          <a:xfrm>
            <a:off x="2862764" y="3276600"/>
            <a:ext cx="1861636" cy="1861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ocean clipart">
            <a:extLst>
              <a:ext uri="{FF2B5EF4-FFF2-40B4-BE49-F238E27FC236}">
                <a16:creationId xmlns:a16="http://schemas.microsoft.com/office/drawing/2014/main" id="{4068D5D0-4688-4CCE-AF9D-C236E6214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190" y="3544888"/>
            <a:ext cx="1553093" cy="1163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F4CC1E6-8F01-4D53-A07B-7154B3FCA465}"/>
              </a:ext>
            </a:extLst>
          </p:cNvPr>
          <p:cNvPicPr>
            <a:picLocks noChangeAspect="1"/>
          </p:cNvPicPr>
          <p:nvPr/>
        </p:nvPicPr>
        <p:blipFill>
          <a:blip r:embed="rId4"/>
          <a:stretch>
            <a:fillRect/>
          </a:stretch>
        </p:blipFill>
        <p:spPr>
          <a:xfrm>
            <a:off x="7544194" y="557431"/>
            <a:ext cx="1281112" cy="895350"/>
          </a:xfrm>
          <a:prstGeom prst="rect">
            <a:avLst/>
          </a:prstGeom>
        </p:spPr>
      </p:pic>
      <p:pic>
        <p:nvPicPr>
          <p:cNvPr id="23" name="Picture 22">
            <a:extLst>
              <a:ext uri="{FF2B5EF4-FFF2-40B4-BE49-F238E27FC236}">
                <a16:creationId xmlns:a16="http://schemas.microsoft.com/office/drawing/2014/main" id="{CDC0A421-3574-4DA6-B15E-C61F2F3CDF7D}"/>
              </a:ext>
            </a:extLst>
          </p:cNvPr>
          <p:cNvPicPr>
            <a:picLocks noChangeAspect="1"/>
          </p:cNvPicPr>
          <p:nvPr/>
        </p:nvPicPr>
        <p:blipFill>
          <a:blip r:embed="rId5"/>
          <a:stretch>
            <a:fillRect/>
          </a:stretch>
        </p:blipFill>
        <p:spPr>
          <a:xfrm>
            <a:off x="7177485" y="4037658"/>
            <a:ext cx="1569634" cy="1481300"/>
          </a:xfrm>
          <a:prstGeom prst="rect">
            <a:avLst/>
          </a:prstGeom>
        </p:spPr>
      </p:pic>
      <p:pic>
        <p:nvPicPr>
          <p:cNvPr id="24" name="Picture 23">
            <a:extLst>
              <a:ext uri="{FF2B5EF4-FFF2-40B4-BE49-F238E27FC236}">
                <a16:creationId xmlns:a16="http://schemas.microsoft.com/office/drawing/2014/main" id="{81C82495-341E-4EED-B7ED-648680D7D95D}"/>
              </a:ext>
            </a:extLst>
          </p:cNvPr>
          <p:cNvPicPr>
            <a:picLocks noChangeAspect="1"/>
          </p:cNvPicPr>
          <p:nvPr/>
        </p:nvPicPr>
        <p:blipFill>
          <a:blip r:embed="rId6"/>
          <a:stretch>
            <a:fillRect/>
          </a:stretch>
        </p:blipFill>
        <p:spPr>
          <a:xfrm>
            <a:off x="5388582" y="225083"/>
            <a:ext cx="1810190" cy="609649"/>
          </a:xfrm>
          <a:prstGeom prst="rect">
            <a:avLst/>
          </a:prstGeom>
        </p:spPr>
      </p:pic>
      <p:pic>
        <p:nvPicPr>
          <p:cNvPr id="25" name="Picture 24">
            <a:extLst>
              <a:ext uri="{FF2B5EF4-FFF2-40B4-BE49-F238E27FC236}">
                <a16:creationId xmlns:a16="http://schemas.microsoft.com/office/drawing/2014/main" id="{123FD5AC-4449-45BB-8FCF-C98A48F20520}"/>
              </a:ext>
            </a:extLst>
          </p:cNvPr>
          <p:cNvPicPr>
            <a:picLocks noChangeAspect="1"/>
          </p:cNvPicPr>
          <p:nvPr/>
        </p:nvPicPr>
        <p:blipFill>
          <a:blip r:embed="rId7"/>
          <a:stretch>
            <a:fillRect/>
          </a:stretch>
        </p:blipFill>
        <p:spPr>
          <a:xfrm>
            <a:off x="6367243" y="1787164"/>
            <a:ext cx="1471656" cy="1088236"/>
          </a:xfrm>
          <a:prstGeom prst="rect">
            <a:avLst/>
          </a:prstGeom>
        </p:spPr>
      </p:pic>
      <p:pic>
        <p:nvPicPr>
          <p:cNvPr id="26" name="Picture 25">
            <a:extLst>
              <a:ext uri="{FF2B5EF4-FFF2-40B4-BE49-F238E27FC236}">
                <a16:creationId xmlns:a16="http://schemas.microsoft.com/office/drawing/2014/main" id="{AC9548A5-5882-4412-9B84-B11D49854417}"/>
              </a:ext>
            </a:extLst>
          </p:cNvPr>
          <p:cNvPicPr>
            <a:picLocks noChangeAspect="1"/>
          </p:cNvPicPr>
          <p:nvPr/>
        </p:nvPicPr>
        <p:blipFill>
          <a:blip r:embed="rId8"/>
          <a:stretch>
            <a:fillRect/>
          </a:stretch>
        </p:blipFill>
        <p:spPr>
          <a:xfrm>
            <a:off x="5373981" y="1005106"/>
            <a:ext cx="1309482" cy="1235312"/>
          </a:xfrm>
          <a:prstGeom prst="rect">
            <a:avLst/>
          </a:prstGeom>
        </p:spPr>
      </p:pic>
      <p:pic>
        <p:nvPicPr>
          <p:cNvPr id="1038" name="Picture 14" descr="Related image">
            <a:extLst>
              <a:ext uri="{FF2B5EF4-FFF2-40B4-BE49-F238E27FC236}">
                <a16:creationId xmlns:a16="http://schemas.microsoft.com/office/drawing/2014/main" id="{076D4A49-899A-40B1-9782-D488A856B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7204" y="3197971"/>
            <a:ext cx="1319486" cy="10882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a:extLst>
              <a:ext uri="{FF2B5EF4-FFF2-40B4-BE49-F238E27FC236}">
                <a16:creationId xmlns:a16="http://schemas.microsoft.com/office/drawing/2014/main" id="{8230211C-8C99-4B96-A8A5-88C7188D68D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7151"/>
          <a:stretch/>
        </p:blipFill>
        <p:spPr bwMode="auto">
          <a:xfrm>
            <a:off x="6978180" y="5469984"/>
            <a:ext cx="1280952" cy="11179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E45CE16-CBBA-445B-A818-00B4BC49BA0F}"/>
              </a:ext>
            </a:extLst>
          </p:cNvPr>
          <p:cNvPicPr>
            <a:picLocks noChangeAspect="1"/>
          </p:cNvPicPr>
          <p:nvPr/>
        </p:nvPicPr>
        <p:blipFill rotWithShape="1">
          <a:blip r:embed="rId11"/>
          <a:srcRect t="10091"/>
          <a:stretch/>
        </p:blipFill>
        <p:spPr>
          <a:xfrm>
            <a:off x="7701070" y="1787920"/>
            <a:ext cx="1226187" cy="1601613"/>
          </a:xfrm>
          <a:prstGeom prst="rect">
            <a:avLst/>
          </a:prstGeom>
        </p:spPr>
      </p:pic>
      <p:pic>
        <p:nvPicPr>
          <p:cNvPr id="1026" name="Picture 2" descr="Image result for car pollution clipart">
            <a:extLst>
              <a:ext uri="{FF2B5EF4-FFF2-40B4-BE49-F238E27FC236}">
                <a16:creationId xmlns:a16="http://schemas.microsoft.com/office/drawing/2014/main" id="{282C7799-7FC8-4E8E-95FC-38E5B5AABC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4717" y="2536220"/>
            <a:ext cx="1436038" cy="5782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BF98E7-BF5B-4B94-A1C2-801AB0A6D247}"/>
              </a:ext>
            </a:extLst>
          </p:cNvPr>
          <p:cNvSpPr txBox="1"/>
          <p:nvPr/>
        </p:nvSpPr>
        <p:spPr>
          <a:xfrm>
            <a:off x="91438" y="6465346"/>
            <a:ext cx="500458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Alice Ferguson Foundation</a:t>
            </a:r>
          </a:p>
        </p:txBody>
      </p:sp>
    </p:spTree>
    <p:extLst>
      <p:ext uri="{BB962C8B-B14F-4D97-AF65-F5344CB8AC3E}">
        <p14:creationId xmlns:p14="http://schemas.microsoft.com/office/powerpoint/2010/main" val="240105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898EF-CC00-4390-A2F3-09A7976BD522}"/>
              </a:ext>
            </a:extLst>
          </p:cNvPr>
          <p:cNvSpPr txBox="1"/>
          <p:nvPr/>
        </p:nvSpPr>
        <p:spPr>
          <a:xfrm>
            <a:off x="239150" y="85763"/>
            <a:ext cx="3742007" cy="584775"/>
          </a:xfrm>
          <a:prstGeom prst="rect">
            <a:avLst/>
          </a:prstGeom>
          <a:noFill/>
        </p:spPr>
        <p:txBody>
          <a:bodyPr wrap="square" rtlCol="0">
            <a:spAutoFit/>
          </a:bodyPr>
          <a:lstStyle/>
          <a:p>
            <a:r>
              <a:rPr lang="en-US" sz="3200" dirty="0"/>
              <a:t>Carbon Cycle Activity</a:t>
            </a:r>
          </a:p>
        </p:txBody>
      </p:sp>
      <p:sp>
        <p:nvSpPr>
          <p:cNvPr id="5" name="TextBox 4">
            <a:extLst>
              <a:ext uri="{FF2B5EF4-FFF2-40B4-BE49-F238E27FC236}">
                <a16:creationId xmlns:a16="http://schemas.microsoft.com/office/drawing/2014/main" id="{ADEDF336-8D75-45F9-BAA7-F0DD4530927F}"/>
              </a:ext>
            </a:extLst>
          </p:cNvPr>
          <p:cNvSpPr txBox="1"/>
          <p:nvPr/>
        </p:nvSpPr>
        <p:spPr>
          <a:xfrm>
            <a:off x="239150" y="560639"/>
            <a:ext cx="8904850" cy="646331"/>
          </a:xfrm>
          <a:prstGeom prst="rect">
            <a:avLst/>
          </a:prstGeom>
          <a:noFill/>
        </p:spPr>
        <p:txBody>
          <a:bodyPr wrap="square" rtlCol="0">
            <a:spAutoFit/>
          </a:bodyPr>
          <a:lstStyle/>
          <a:p>
            <a:r>
              <a:rPr lang="en-US" dirty="0"/>
              <a:t>This activity is meant to demonstrate the various ways carbon is released in the atmosphere and ways that it is scrubbed from the atmosphere. </a:t>
            </a:r>
          </a:p>
        </p:txBody>
      </p:sp>
      <p:sp>
        <p:nvSpPr>
          <p:cNvPr id="6" name="TextBox 5">
            <a:extLst>
              <a:ext uri="{FF2B5EF4-FFF2-40B4-BE49-F238E27FC236}">
                <a16:creationId xmlns:a16="http://schemas.microsoft.com/office/drawing/2014/main" id="{664D811B-4986-4031-A16B-0EB4E221382E}"/>
              </a:ext>
            </a:extLst>
          </p:cNvPr>
          <p:cNvSpPr txBox="1"/>
          <p:nvPr/>
        </p:nvSpPr>
        <p:spPr>
          <a:xfrm>
            <a:off x="140674" y="1277307"/>
            <a:ext cx="4923695" cy="5355312"/>
          </a:xfrm>
          <a:prstGeom prst="rect">
            <a:avLst/>
          </a:prstGeom>
          <a:noFill/>
        </p:spPr>
        <p:txBody>
          <a:bodyPr wrap="square" rtlCol="0">
            <a:spAutoFit/>
          </a:bodyPr>
          <a:lstStyle/>
          <a:p>
            <a:pPr algn="just"/>
            <a:r>
              <a:rPr lang="en-US" b="1" dirty="0"/>
              <a:t>Students should already know: </a:t>
            </a:r>
          </a:p>
          <a:p>
            <a:pPr algn="just"/>
            <a:r>
              <a:rPr lang="en-US" dirty="0"/>
              <a:t>The Earth is a closed system, and all resources we used come from Earth. All resources we use are part of a natural cycle. When carbon is released into the atmosphere through the burning of fossil fuels, it can prevent heat from escaping our atmosphere and cause the Earth to become warmer. </a:t>
            </a:r>
          </a:p>
          <a:p>
            <a:pPr algn="just"/>
            <a:endParaRPr lang="en-US" dirty="0"/>
          </a:p>
          <a:p>
            <a:pPr algn="just"/>
            <a:r>
              <a:rPr lang="en-US" dirty="0"/>
              <a:t>Carbon is not necessarily a bad thing. Carbon is part of every living thing on Earth. Carbon has a natural cycle, just like water. The Earth has ways of scrubbing or sinking excess carbon in our atmosphere. Carbon only becomes a problem when Earth’s natural cycle can’t keep up with the amount of carbon released into the atmosphere. </a:t>
            </a:r>
          </a:p>
          <a:p>
            <a:pPr algn="just"/>
            <a:endParaRPr lang="en-US" dirty="0"/>
          </a:p>
          <a:p>
            <a:pPr algn="just"/>
            <a:r>
              <a:rPr lang="en-US" dirty="0"/>
              <a:t> This video to explain the carbon cycle quickly: https://www.youtube.com/watch?v=Eq9ReZ7jH4U</a:t>
            </a:r>
          </a:p>
        </p:txBody>
      </p:sp>
      <p:sp>
        <p:nvSpPr>
          <p:cNvPr id="7" name="TextBox 6">
            <a:extLst>
              <a:ext uri="{FF2B5EF4-FFF2-40B4-BE49-F238E27FC236}">
                <a16:creationId xmlns:a16="http://schemas.microsoft.com/office/drawing/2014/main" id="{7EDDD368-7772-4A90-82A6-924950D19299}"/>
              </a:ext>
            </a:extLst>
          </p:cNvPr>
          <p:cNvSpPr txBox="1"/>
          <p:nvPr/>
        </p:nvSpPr>
        <p:spPr>
          <a:xfrm>
            <a:off x="5373859" y="1232254"/>
            <a:ext cx="3601330" cy="5355312"/>
          </a:xfrm>
          <a:prstGeom prst="rect">
            <a:avLst/>
          </a:prstGeom>
          <a:noFill/>
        </p:spPr>
        <p:txBody>
          <a:bodyPr wrap="square" rtlCol="0">
            <a:spAutoFit/>
          </a:bodyPr>
          <a:lstStyle/>
          <a:p>
            <a:pPr algn="just"/>
            <a:r>
              <a:rPr lang="en-US" b="1" dirty="0"/>
              <a:t>Students will learn: </a:t>
            </a:r>
          </a:p>
          <a:p>
            <a:pPr algn="just"/>
            <a:r>
              <a:rPr lang="en-US" dirty="0"/>
              <a:t>In what ways the Earth scrubs or sinks carbon from the atmosphere. If you eliminate all the human made causes of carbon emissions, the Earth is in balance. </a:t>
            </a:r>
          </a:p>
          <a:p>
            <a:pPr algn="just"/>
            <a:endParaRPr lang="en-US" dirty="0"/>
          </a:p>
          <a:p>
            <a:pPr algn="just"/>
            <a:r>
              <a:rPr lang="en-US" b="1" dirty="0"/>
              <a:t>Directions: </a:t>
            </a:r>
          </a:p>
          <a:p>
            <a:pPr algn="just"/>
            <a:r>
              <a:rPr lang="en-US" dirty="0"/>
              <a:t>As a class, one picture at a time, discuss if this activity, event or process adds carbon or cycles carbon out of the atmosphere. Move the picture to the appropriate column. After all pictures are sorted ask the students which of these pictures are human related? As they identify which ones, move them back to the box. Discuss what is left in the T-chart.</a:t>
            </a:r>
          </a:p>
        </p:txBody>
      </p:sp>
      <p:sp>
        <p:nvSpPr>
          <p:cNvPr id="8" name="TextBox 7">
            <a:extLst>
              <a:ext uri="{FF2B5EF4-FFF2-40B4-BE49-F238E27FC236}">
                <a16:creationId xmlns:a16="http://schemas.microsoft.com/office/drawing/2014/main" id="{2F7747BC-C700-4882-8917-76CF3B8CE116}"/>
              </a:ext>
            </a:extLst>
          </p:cNvPr>
          <p:cNvSpPr txBox="1"/>
          <p:nvPr/>
        </p:nvSpPr>
        <p:spPr>
          <a:xfrm>
            <a:off x="100229" y="6564456"/>
            <a:ext cx="500458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Alice Ferguson Foundation</a:t>
            </a:r>
          </a:p>
        </p:txBody>
      </p:sp>
    </p:spTree>
    <p:extLst>
      <p:ext uri="{BB962C8B-B14F-4D97-AF65-F5344CB8AC3E}">
        <p14:creationId xmlns:p14="http://schemas.microsoft.com/office/powerpoint/2010/main" val="284191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FE066-BC1B-40A6-99DE-C791931C427C}"/>
              </a:ext>
            </a:extLst>
          </p:cNvPr>
          <p:cNvPicPr>
            <a:picLocks noChangeAspect="1"/>
          </p:cNvPicPr>
          <p:nvPr/>
        </p:nvPicPr>
        <p:blipFill>
          <a:blip r:embed="rId2"/>
          <a:stretch>
            <a:fillRect/>
          </a:stretch>
        </p:blipFill>
        <p:spPr>
          <a:xfrm>
            <a:off x="521160" y="337625"/>
            <a:ext cx="1810190" cy="609649"/>
          </a:xfrm>
          <a:prstGeom prst="rect">
            <a:avLst/>
          </a:prstGeom>
        </p:spPr>
      </p:pic>
      <p:pic>
        <p:nvPicPr>
          <p:cNvPr id="5" name="Picture 4">
            <a:extLst>
              <a:ext uri="{FF2B5EF4-FFF2-40B4-BE49-F238E27FC236}">
                <a16:creationId xmlns:a16="http://schemas.microsoft.com/office/drawing/2014/main" id="{506FF918-CEC8-4FA7-9F44-23B785F4F153}"/>
              </a:ext>
            </a:extLst>
          </p:cNvPr>
          <p:cNvPicPr>
            <a:picLocks noChangeAspect="1"/>
          </p:cNvPicPr>
          <p:nvPr/>
        </p:nvPicPr>
        <p:blipFill>
          <a:blip r:embed="rId3"/>
          <a:stretch>
            <a:fillRect/>
          </a:stretch>
        </p:blipFill>
        <p:spPr>
          <a:xfrm>
            <a:off x="3052292" y="337625"/>
            <a:ext cx="1471656" cy="1088236"/>
          </a:xfrm>
          <a:prstGeom prst="rect">
            <a:avLst/>
          </a:prstGeom>
        </p:spPr>
      </p:pic>
      <p:pic>
        <p:nvPicPr>
          <p:cNvPr id="6" name="Picture 16" descr="Related image">
            <a:extLst>
              <a:ext uri="{FF2B5EF4-FFF2-40B4-BE49-F238E27FC236}">
                <a16:creationId xmlns:a16="http://schemas.microsoft.com/office/drawing/2014/main" id="{D08366EE-5041-409E-AB6E-ACC8EF5A66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51"/>
          <a:stretch/>
        </p:blipFill>
        <p:spPr bwMode="auto">
          <a:xfrm>
            <a:off x="5467512" y="296546"/>
            <a:ext cx="1280952" cy="111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ar pollution clipart">
            <a:extLst>
              <a:ext uri="{FF2B5EF4-FFF2-40B4-BE49-F238E27FC236}">
                <a16:creationId xmlns:a16="http://schemas.microsoft.com/office/drawing/2014/main" id="{165B5D53-6468-443F-9FB6-E0374AC7CF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395" y="577730"/>
            <a:ext cx="1436038" cy="578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5DA256-06C4-452B-B2BF-D71A695A3B7B}"/>
              </a:ext>
            </a:extLst>
          </p:cNvPr>
          <p:cNvPicPr>
            <a:picLocks noChangeAspect="1"/>
          </p:cNvPicPr>
          <p:nvPr/>
        </p:nvPicPr>
        <p:blipFill>
          <a:blip r:embed="rId6"/>
          <a:stretch>
            <a:fillRect/>
          </a:stretch>
        </p:blipFill>
        <p:spPr>
          <a:xfrm>
            <a:off x="425389" y="2356787"/>
            <a:ext cx="1309482" cy="1235312"/>
          </a:xfrm>
          <a:prstGeom prst="rect">
            <a:avLst/>
          </a:prstGeom>
        </p:spPr>
      </p:pic>
      <p:pic>
        <p:nvPicPr>
          <p:cNvPr id="9" name="Picture 8">
            <a:extLst>
              <a:ext uri="{FF2B5EF4-FFF2-40B4-BE49-F238E27FC236}">
                <a16:creationId xmlns:a16="http://schemas.microsoft.com/office/drawing/2014/main" id="{16D3A60A-232E-483D-B3DE-B669C2124D2C}"/>
              </a:ext>
            </a:extLst>
          </p:cNvPr>
          <p:cNvPicPr>
            <a:picLocks noChangeAspect="1"/>
          </p:cNvPicPr>
          <p:nvPr/>
        </p:nvPicPr>
        <p:blipFill>
          <a:blip r:embed="rId7"/>
          <a:stretch>
            <a:fillRect/>
          </a:stretch>
        </p:blipFill>
        <p:spPr>
          <a:xfrm>
            <a:off x="2402071" y="2541143"/>
            <a:ext cx="1281112" cy="895350"/>
          </a:xfrm>
          <a:prstGeom prst="rect">
            <a:avLst/>
          </a:prstGeom>
        </p:spPr>
      </p:pic>
      <p:pic>
        <p:nvPicPr>
          <p:cNvPr id="10" name="Picture 14" descr="Related image">
            <a:extLst>
              <a:ext uri="{FF2B5EF4-FFF2-40B4-BE49-F238E27FC236}">
                <a16:creationId xmlns:a16="http://schemas.microsoft.com/office/drawing/2014/main" id="{21F459FF-4227-453D-8493-6E78C6BBE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146" y="2541143"/>
            <a:ext cx="1319486" cy="1088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7D26D30-7EDC-43F1-8D2E-348608C89E01}"/>
              </a:ext>
            </a:extLst>
          </p:cNvPr>
          <p:cNvPicPr>
            <a:picLocks noChangeAspect="1"/>
          </p:cNvPicPr>
          <p:nvPr/>
        </p:nvPicPr>
        <p:blipFill rotWithShape="1">
          <a:blip r:embed="rId9"/>
          <a:srcRect t="10091"/>
          <a:stretch/>
        </p:blipFill>
        <p:spPr>
          <a:xfrm>
            <a:off x="3068740" y="5114688"/>
            <a:ext cx="1226187" cy="1601613"/>
          </a:xfrm>
          <a:prstGeom prst="rect">
            <a:avLst/>
          </a:prstGeom>
        </p:spPr>
      </p:pic>
      <p:pic>
        <p:nvPicPr>
          <p:cNvPr id="12" name="Picture 11">
            <a:extLst>
              <a:ext uri="{FF2B5EF4-FFF2-40B4-BE49-F238E27FC236}">
                <a16:creationId xmlns:a16="http://schemas.microsoft.com/office/drawing/2014/main" id="{919C65DC-E66C-4933-AC2B-C253D6E7E3FD}"/>
              </a:ext>
            </a:extLst>
          </p:cNvPr>
          <p:cNvPicPr>
            <a:picLocks noChangeAspect="1"/>
          </p:cNvPicPr>
          <p:nvPr/>
        </p:nvPicPr>
        <p:blipFill>
          <a:blip r:embed="rId10"/>
          <a:stretch>
            <a:fillRect/>
          </a:stretch>
        </p:blipFill>
        <p:spPr>
          <a:xfrm>
            <a:off x="155198" y="5053819"/>
            <a:ext cx="1569634" cy="1481300"/>
          </a:xfrm>
          <a:prstGeom prst="rect">
            <a:avLst/>
          </a:prstGeom>
        </p:spPr>
      </p:pic>
      <p:pic>
        <p:nvPicPr>
          <p:cNvPr id="13" name="Picture 10" descr="Image result for ocean clipart">
            <a:extLst>
              <a:ext uri="{FF2B5EF4-FFF2-40B4-BE49-F238E27FC236}">
                <a16:creationId xmlns:a16="http://schemas.microsoft.com/office/drawing/2014/main" id="{16E8897B-DE18-41D8-89E0-C0825A1E2A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4438" y="2467400"/>
            <a:ext cx="1553093" cy="1163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burning tree clipart">
            <a:extLst>
              <a:ext uri="{FF2B5EF4-FFF2-40B4-BE49-F238E27FC236}">
                <a16:creationId xmlns:a16="http://schemas.microsoft.com/office/drawing/2014/main" id="{E3266019-3367-4ED1-B0F6-1CBDA31AAE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2332" y="5172219"/>
            <a:ext cx="1244500" cy="1244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EFE1D6-4A83-40A5-AD35-BBF1C3ED8F25}"/>
              </a:ext>
            </a:extLst>
          </p:cNvPr>
          <p:cNvSpPr txBox="1"/>
          <p:nvPr/>
        </p:nvSpPr>
        <p:spPr>
          <a:xfrm>
            <a:off x="387084" y="1015529"/>
            <a:ext cx="2178568" cy="1200329"/>
          </a:xfrm>
          <a:prstGeom prst="rect">
            <a:avLst/>
          </a:prstGeom>
          <a:noFill/>
        </p:spPr>
        <p:txBody>
          <a:bodyPr wrap="square" rtlCol="0">
            <a:spAutoFit/>
          </a:bodyPr>
          <a:lstStyle/>
          <a:p>
            <a:pPr algn="just"/>
            <a:r>
              <a:rPr lang="en-US" sz="1200" b="1" dirty="0"/>
              <a:t>Agriculture </a:t>
            </a:r>
            <a:r>
              <a:rPr lang="en-US" sz="1200" dirty="0"/>
              <a:t>practices can add to carbon emissions if done in an unsustainable way through overgrazing, overcrowding and resources required to raise animals, especially cows.</a:t>
            </a:r>
          </a:p>
        </p:txBody>
      </p:sp>
      <p:sp>
        <p:nvSpPr>
          <p:cNvPr id="16" name="TextBox 15">
            <a:extLst>
              <a:ext uri="{FF2B5EF4-FFF2-40B4-BE49-F238E27FC236}">
                <a16:creationId xmlns:a16="http://schemas.microsoft.com/office/drawing/2014/main" id="{46520333-6579-4FC0-B98D-52BB87EAE259}"/>
              </a:ext>
            </a:extLst>
          </p:cNvPr>
          <p:cNvSpPr txBox="1"/>
          <p:nvPr/>
        </p:nvSpPr>
        <p:spPr>
          <a:xfrm>
            <a:off x="2914508" y="1453457"/>
            <a:ext cx="1926363" cy="830997"/>
          </a:xfrm>
          <a:prstGeom prst="rect">
            <a:avLst/>
          </a:prstGeom>
          <a:noFill/>
        </p:spPr>
        <p:txBody>
          <a:bodyPr wrap="square" rtlCol="0">
            <a:spAutoFit/>
          </a:bodyPr>
          <a:lstStyle/>
          <a:p>
            <a:pPr algn="just"/>
            <a:r>
              <a:rPr lang="en-US" sz="1200" b="1" dirty="0"/>
              <a:t>Industry</a:t>
            </a:r>
            <a:r>
              <a:rPr lang="en-US" sz="1200" dirty="0"/>
              <a:t>, such as the manufacturing of single use plastics, is very energy and raw material intensive. </a:t>
            </a:r>
          </a:p>
        </p:txBody>
      </p:sp>
      <p:sp>
        <p:nvSpPr>
          <p:cNvPr id="17" name="TextBox 16">
            <a:extLst>
              <a:ext uri="{FF2B5EF4-FFF2-40B4-BE49-F238E27FC236}">
                <a16:creationId xmlns:a16="http://schemas.microsoft.com/office/drawing/2014/main" id="{C74C5BC6-6BE9-40D7-B7B4-D5F495F20869}"/>
              </a:ext>
            </a:extLst>
          </p:cNvPr>
          <p:cNvSpPr txBox="1"/>
          <p:nvPr/>
        </p:nvSpPr>
        <p:spPr>
          <a:xfrm>
            <a:off x="4976488" y="1475670"/>
            <a:ext cx="2224466" cy="1015663"/>
          </a:xfrm>
          <a:prstGeom prst="rect">
            <a:avLst/>
          </a:prstGeom>
          <a:noFill/>
        </p:spPr>
        <p:txBody>
          <a:bodyPr wrap="square" rtlCol="0">
            <a:spAutoFit/>
          </a:bodyPr>
          <a:lstStyle/>
          <a:p>
            <a:pPr algn="just"/>
            <a:r>
              <a:rPr lang="en-US" sz="1200" dirty="0"/>
              <a:t>Electricity or </a:t>
            </a:r>
            <a:r>
              <a:rPr lang="en-US" sz="1200" b="1" dirty="0"/>
              <a:t>energy</a:t>
            </a:r>
            <a:r>
              <a:rPr lang="en-US" sz="1200" dirty="0"/>
              <a:t> for all our buildings is mostly generated in non-renewable way through the burning of fossil fuels such as coal or oil. </a:t>
            </a:r>
          </a:p>
        </p:txBody>
      </p:sp>
      <p:sp>
        <p:nvSpPr>
          <p:cNvPr id="18" name="TextBox 17">
            <a:extLst>
              <a:ext uri="{FF2B5EF4-FFF2-40B4-BE49-F238E27FC236}">
                <a16:creationId xmlns:a16="http://schemas.microsoft.com/office/drawing/2014/main" id="{1CC7B837-5993-46F8-87BD-DFFD71BE15B9}"/>
              </a:ext>
            </a:extLst>
          </p:cNvPr>
          <p:cNvSpPr txBox="1"/>
          <p:nvPr/>
        </p:nvSpPr>
        <p:spPr>
          <a:xfrm>
            <a:off x="7246784" y="1268791"/>
            <a:ext cx="1816437" cy="1015663"/>
          </a:xfrm>
          <a:prstGeom prst="rect">
            <a:avLst/>
          </a:prstGeom>
          <a:noFill/>
        </p:spPr>
        <p:txBody>
          <a:bodyPr wrap="square" rtlCol="0">
            <a:spAutoFit/>
          </a:bodyPr>
          <a:lstStyle/>
          <a:p>
            <a:pPr algn="just"/>
            <a:r>
              <a:rPr lang="en-US" sz="1200" b="1" dirty="0"/>
              <a:t>Transportation</a:t>
            </a:r>
            <a:r>
              <a:rPr lang="en-US" sz="1200" dirty="0"/>
              <a:t> through our cities and around our world is all possible through the burning of fossil fuels. </a:t>
            </a:r>
          </a:p>
        </p:txBody>
      </p:sp>
      <p:sp>
        <p:nvSpPr>
          <p:cNvPr id="19" name="TextBox 18">
            <a:extLst>
              <a:ext uri="{FF2B5EF4-FFF2-40B4-BE49-F238E27FC236}">
                <a16:creationId xmlns:a16="http://schemas.microsoft.com/office/drawing/2014/main" id="{5C96C4FA-3CBA-493B-B5CE-FE2414058D29}"/>
              </a:ext>
            </a:extLst>
          </p:cNvPr>
          <p:cNvSpPr txBox="1"/>
          <p:nvPr/>
        </p:nvSpPr>
        <p:spPr>
          <a:xfrm>
            <a:off x="96522" y="3592099"/>
            <a:ext cx="1967215" cy="1015663"/>
          </a:xfrm>
          <a:prstGeom prst="rect">
            <a:avLst/>
          </a:prstGeom>
          <a:noFill/>
        </p:spPr>
        <p:txBody>
          <a:bodyPr wrap="square" rtlCol="0">
            <a:spAutoFit/>
          </a:bodyPr>
          <a:lstStyle/>
          <a:p>
            <a:pPr algn="just"/>
            <a:r>
              <a:rPr lang="en-US" sz="1200" dirty="0"/>
              <a:t>As </a:t>
            </a:r>
            <a:r>
              <a:rPr lang="en-US" sz="1200" b="1" dirty="0"/>
              <a:t>decomposers</a:t>
            </a:r>
            <a:r>
              <a:rPr lang="en-US" sz="1200" dirty="0"/>
              <a:t> break down the remains of once living organisms, the carbon that was once part of that organisms’ body is released. </a:t>
            </a:r>
          </a:p>
        </p:txBody>
      </p:sp>
      <p:sp>
        <p:nvSpPr>
          <p:cNvPr id="20" name="TextBox 19">
            <a:extLst>
              <a:ext uri="{FF2B5EF4-FFF2-40B4-BE49-F238E27FC236}">
                <a16:creationId xmlns:a16="http://schemas.microsoft.com/office/drawing/2014/main" id="{AC699094-2BE8-4982-9085-D917F9E6E6F6}"/>
              </a:ext>
            </a:extLst>
          </p:cNvPr>
          <p:cNvSpPr txBox="1"/>
          <p:nvPr/>
        </p:nvSpPr>
        <p:spPr>
          <a:xfrm>
            <a:off x="2111134" y="3557845"/>
            <a:ext cx="1967215" cy="1015663"/>
          </a:xfrm>
          <a:prstGeom prst="rect">
            <a:avLst/>
          </a:prstGeom>
          <a:noFill/>
        </p:spPr>
        <p:txBody>
          <a:bodyPr wrap="square" rtlCol="0">
            <a:spAutoFit/>
          </a:bodyPr>
          <a:lstStyle/>
          <a:p>
            <a:pPr algn="just"/>
            <a:r>
              <a:rPr lang="en-US" sz="1200" b="1" dirty="0"/>
              <a:t>Healthy forests</a:t>
            </a:r>
            <a:r>
              <a:rPr lang="en-US" sz="1200" dirty="0"/>
              <a:t> with dense underbrush and canopies are really good at scrubbing carbon from the air during photosynthesis. </a:t>
            </a:r>
          </a:p>
        </p:txBody>
      </p:sp>
      <p:sp>
        <p:nvSpPr>
          <p:cNvPr id="21" name="TextBox 20">
            <a:extLst>
              <a:ext uri="{FF2B5EF4-FFF2-40B4-BE49-F238E27FC236}">
                <a16:creationId xmlns:a16="http://schemas.microsoft.com/office/drawing/2014/main" id="{E7E32EF8-252D-469D-9535-E89564620931}"/>
              </a:ext>
            </a:extLst>
          </p:cNvPr>
          <p:cNvSpPr txBox="1"/>
          <p:nvPr/>
        </p:nvSpPr>
        <p:spPr>
          <a:xfrm>
            <a:off x="4175328" y="3629293"/>
            <a:ext cx="2243121" cy="1384995"/>
          </a:xfrm>
          <a:prstGeom prst="rect">
            <a:avLst/>
          </a:prstGeom>
          <a:noFill/>
        </p:spPr>
        <p:txBody>
          <a:bodyPr wrap="square" rtlCol="0">
            <a:spAutoFit/>
          </a:bodyPr>
          <a:lstStyle/>
          <a:p>
            <a:pPr algn="just"/>
            <a:r>
              <a:rPr lang="en-US" sz="1200" b="1" dirty="0"/>
              <a:t>Healthy soil</a:t>
            </a:r>
            <a:r>
              <a:rPr lang="en-US" sz="1200" dirty="0"/>
              <a:t> can sink carbon from the atmosphere and store it in the soil carbon pool. This process is primarily mediated by plants through photosynthesis and the living micro organisms in the soil. </a:t>
            </a:r>
          </a:p>
        </p:txBody>
      </p:sp>
      <p:sp>
        <p:nvSpPr>
          <p:cNvPr id="22" name="TextBox 21">
            <a:extLst>
              <a:ext uri="{FF2B5EF4-FFF2-40B4-BE49-F238E27FC236}">
                <a16:creationId xmlns:a16="http://schemas.microsoft.com/office/drawing/2014/main" id="{39F4C0F8-CAC9-407C-BC3E-FF2F57047E39}"/>
              </a:ext>
            </a:extLst>
          </p:cNvPr>
          <p:cNvSpPr txBox="1"/>
          <p:nvPr/>
        </p:nvSpPr>
        <p:spPr>
          <a:xfrm>
            <a:off x="6814524" y="3686885"/>
            <a:ext cx="2150434" cy="1200329"/>
          </a:xfrm>
          <a:prstGeom prst="rect">
            <a:avLst/>
          </a:prstGeom>
          <a:noFill/>
        </p:spPr>
        <p:txBody>
          <a:bodyPr wrap="square" rtlCol="0">
            <a:spAutoFit/>
          </a:bodyPr>
          <a:lstStyle/>
          <a:p>
            <a:pPr algn="just"/>
            <a:r>
              <a:rPr lang="en-US" sz="1200" b="1" dirty="0"/>
              <a:t>Ocean</a:t>
            </a:r>
            <a:r>
              <a:rPr lang="en-US" sz="1200" dirty="0"/>
              <a:t> plants, including algae, absorb carbon just like land plants. Wind causes waves and turbulence,  which allows the  ocean water to absorb the carbon dioxide.</a:t>
            </a:r>
          </a:p>
        </p:txBody>
      </p:sp>
      <p:sp>
        <p:nvSpPr>
          <p:cNvPr id="23" name="TextBox 22">
            <a:extLst>
              <a:ext uri="{FF2B5EF4-FFF2-40B4-BE49-F238E27FC236}">
                <a16:creationId xmlns:a16="http://schemas.microsoft.com/office/drawing/2014/main" id="{3130C1F6-B6CF-4CD2-913C-FFAB5EF92B10}"/>
              </a:ext>
            </a:extLst>
          </p:cNvPr>
          <p:cNvSpPr txBox="1"/>
          <p:nvPr/>
        </p:nvSpPr>
        <p:spPr>
          <a:xfrm>
            <a:off x="1499106" y="5482142"/>
            <a:ext cx="1462899" cy="830997"/>
          </a:xfrm>
          <a:prstGeom prst="rect">
            <a:avLst/>
          </a:prstGeom>
          <a:noFill/>
        </p:spPr>
        <p:txBody>
          <a:bodyPr wrap="square" rtlCol="0">
            <a:spAutoFit/>
          </a:bodyPr>
          <a:lstStyle/>
          <a:p>
            <a:pPr algn="just"/>
            <a:r>
              <a:rPr lang="en-US" sz="1200" b="1" dirty="0"/>
              <a:t>Volcanos</a:t>
            </a:r>
            <a:r>
              <a:rPr lang="en-US" sz="1200" dirty="0"/>
              <a:t> release carbon into the atmosphere when they erupt.  </a:t>
            </a:r>
          </a:p>
        </p:txBody>
      </p:sp>
      <p:sp>
        <p:nvSpPr>
          <p:cNvPr id="25" name="TextBox 24">
            <a:extLst>
              <a:ext uri="{FF2B5EF4-FFF2-40B4-BE49-F238E27FC236}">
                <a16:creationId xmlns:a16="http://schemas.microsoft.com/office/drawing/2014/main" id="{0412C977-A173-4C29-94CB-F1A9605989F1}"/>
              </a:ext>
            </a:extLst>
          </p:cNvPr>
          <p:cNvSpPr txBox="1"/>
          <p:nvPr/>
        </p:nvSpPr>
        <p:spPr>
          <a:xfrm>
            <a:off x="4369943" y="5020477"/>
            <a:ext cx="1554334" cy="1754326"/>
          </a:xfrm>
          <a:prstGeom prst="rect">
            <a:avLst/>
          </a:prstGeom>
          <a:noFill/>
        </p:spPr>
        <p:txBody>
          <a:bodyPr wrap="square" rtlCol="0">
            <a:spAutoFit/>
          </a:bodyPr>
          <a:lstStyle/>
          <a:p>
            <a:pPr algn="just"/>
            <a:r>
              <a:rPr lang="en-US" sz="1200" b="1" dirty="0"/>
              <a:t>Deforestation</a:t>
            </a:r>
            <a:r>
              <a:rPr lang="en-US" sz="1200" dirty="0"/>
              <a:t> not only releases carbon through the process of cutting the trees and decomposition, but we also loose large areas of land that were helping to scrub carbon. </a:t>
            </a:r>
          </a:p>
        </p:txBody>
      </p:sp>
      <p:sp>
        <p:nvSpPr>
          <p:cNvPr id="26" name="TextBox 25">
            <a:extLst>
              <a:ext uri="{FF2B5EF4-FFF2-40B4-BE49-F238E27FC236}">
                <a16:creationId xmlns:a16="http://schemas.microsoft.com/office/drawing/2014/main" id="{08B95DFB-C1D3-47E8-B5D6-9E701523A74E}"/>
              </a:ext>
            </a:extLst>
          </p:cNvPr>
          <p:cNvSpPr txBox="1"/>
          <p:nvPr/>
        </p:nvSpPr>
        <p:spPr>
          <a:xfrm>
            <a:off x="7121850" y="5031408"/>
            <a:ext cx="1816437" cy="1569660"/>
          </a:xfrm>
          <a:prstGeom prst="rect">
            <a:avLst/>
          </a:prstGeom>
          <a:noFill/>
        </p:spPr>
        <p:txBody>
          <a:bodyPr wrap="square" rtlCol="0">
            <a:spAutoFit/>
          </a:bodyPr>
          <a:lstStyle/>
          <a:p>
            <a:pPr algn="just"/>
            <a:r>
              <a:rPr lang="en-US" sz="1200" b="1" dirty="0"/>
              <a:t>Forest fires </a:t>
            </a:r>
            <a:r>
              <a:rPr lang="en-US" sz="1200" dirty="0"/>
              <a:t>release carbon from the break down of the tree itself and the elimination of a carbon scrub. However, forest fires are a natural process that some ecosystems depend on. </a:t>
            </a:r>
          </a:p>
        </p:txBody>
      </p:sp>
      <p:sp>
        <p:nvSpPr>
          <p:cNvPr id="24" name="TextBox 23">
            <a:extLst>
              <a:ext uri="{FF2B5EF4-FFF2-40B4-BE49-F238E27FC236}">
                <a16:creationId xmlns:a16="http://schemas.microsoft.com/office/drawing/2014/main" id="{A33FCA60-F433-42FA-9516-60677D0A5770}"/>
              </a:ext>
            </a:extLst>
          </p:cNvPr>
          <p:cNvSpPr txBox="1"/>
          <p:nvPr/>
        </p:nvSpPr>
        <p:spPr>
          <a:xfrm>
            <a:off x="96522" y="6550292"/>
            <a:ext cx="500458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Alice Ferguson Foundation</a:t>
            </a:r>
          </a:p>
        </p:txBody>
      </p:sp>
    </p:spTree>
    <p:extLst>
      <p:ext uri="{BB962C8B-B14F-4D97-AF65-F5344CB8AC3E}">
        <p14:creationId xmlns:p14="http://schemas.microsoft.com/office/powerpoint/2010/main" val="173082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1D6C06-D3FB-414C-8E58-2A89ABA4112A}"/>
              </a:ext>
            </a:extLst>
          </p:cNvPr>
          <p:cNvPicPr>
            <a:picLocks noChangeAspect="1"/>
          </p:cNvPicPr>
          <p:nvPr/>
        </p:nvPicPr>
        <p:blipFill>
          <a:blip r:embed="rId2"/>
          <a:stretch>
            <a:fillRect/>
          </a:stretch>
        </p:blipFill>
        <p:spPr>
          <a:xfrm>
            <a:off x="93198" y="381000"/>
            <a:ext cx="9050802" cy="6033868"/>
          </a:xfrm>
          <a:prstGeom prst="rect">
            <a:avLst/>
          </a:prstGeom>
        </p:spPr>
      </p:pic>
      <p:sp>
        <p:nvSpPr>
          <p:cNvPr id="3" name="TextBox 2">
            <a:extLst>
              <a:ext uri="{FF2B5EF4-FFF2-40B4-BE49-F238E27FC236}">
                <a16:creationId xmlns:a16="http://schemas.microsoft.com/office/drawing/2014/main" id="{BBF22E90-AD4B-474F-A0AB-EC0712A68517}"/>
              </a:ext>
            </a:extLst>
          </p:cNvPr>
          <p:cNvSpPr txBox="1"/>
          <p:nvPr/>
        </p:nvSpPr>
        <p:spPr>
          <a:xfrm>
            <a:off x="91438" y="6465346"/>
            <a:ext cx="500458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Alice Ferguson Foundation</a:t>
            </a:r>
          </a:p>
        </p:txBody>
      </p:sp>
    </p:spTree>
    <p:extLst>
      <p:ext uri="{BB962C8B-B14F-4D97-AF65-F5344CB8AC3E}">
        <p14:creationId xmlns:p14="http://schemas.microsoft.com/office/powerpoint/2010/main" val="1710322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5776</TotalTime>
  <Words>585</Words>
  <Application>Microsoft Office PowerPoint</Application>
  <PresentationFormat>Letter Paper (8.5x11 in)</PresentationFormat>
  <Paragraphs>32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dc:creator>
  <cp:lastModifiedBy>Varya</cp:lastModifiedBy>
  <cp:revision>22</cp:revision>
  <dcterms:created xsi:type="dcterms:W3CDTF">2018-02-16T21:38:43Z</dcterms:created>
  <dcterms:modified xsi:type="dcterms:W3CDTF">2021-08-14T15:31:31Z</dcterms:modified>
</cp:coreProperties>
</file>