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embeddedFontLst>
    <p:embeddedFont>
      <p:font typeface="DVDRFW+ArialMT"/>
      <p:regular r:id="rId29"/>
    </p:embeddedFont>
    <p:embeddedFont>
      <p:font typeface="NCKOVR+Caveat-Bold"/>
      <p:regular r:id="rId30"/>
    </p:embeddedFont>
    <p:embeddedFont>
      <p:font typeface="RUEJIQ+Caveat-Regular"/>
      <p:regular r:id="rId31"/>
    </p:embeddedFont>
    <p:embeddedFont>
      <p:font typeface="PRSCBM+MS-Gothic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font" Target="fonts/font1.fntdata" /><Relationship Id="rId3" Type="http://schemas.openxmlformats.org/officeDocument/2006/relationships/viewProps" Target="viewProps.xml" /><Relationship Id="rId30" Type="http://schemas.openxmlformats.org/officeDocument/2006/relationships/font" Target="fonts/font2.fntdata" /><Relationship Id="rId31" Type="http://schemas.openxmlformats.org/officeDocument/2006/relationships/font" Target="fonts/font3.fntdata" /><Relationship Id="rId32" Type="http://schemas.openxmlformats.org/officeDocument/2006/relationships/font" Target="fonts/font4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fergusonfoundation.org/schedule-your-program/" TargetMode="External" /><Relationship Id="rId3" Type="http://schemas.openxmlformats.org/officeDocument/2006/relationships/image" Target="../media/image2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65178" y="144623"/>
            <a:ext cx="4012996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VDRFW+ArialMT"/>
                <a:cs typeface="DVDRFW+ArialMT"/>
              </a:rPr>
              <a:t>Alice</a:t>
            </a:r>
            <a:r>
              <a:rPr dirty="0" sz="24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DVDRFW+ArialMT"/>
                <a:cs typeface="DVDRFW+ArialMT"/>
              </a:rPr>
              <a:t>Ferguson</a:t>
            </a:r>
            <a:r>
              <a:rPr dirty="0" sz="24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DVDRFW+ArialMT"/>
                <a:cs typeface="DVDRFW+ArialMT"/>
              </a:rPr>
              <a:t>Foundation’s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2143" y="378990"/>
            <a:ext cx="6428232" cy="998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59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NCKOVR+Caveat-Bold"/>
                <a:cs typeface="NCKOVR+Caveat-Bold"/>
              </a:rPr>
              <a:t>Bridging</a:t>
            </a:r>
            <a:r>
              <a:rPr dirty="0" sz="6000" b="1">
                <a:solidFill>
                  <a:srgbClr val="000000"/>
                </a:solidFill>
                <a:latin typeface="NCKOVR+Caveat-Bold"/>
                <a:cs typeface="NCKOVR+Caveat-Bold"/>
              </a:rPr>
              <a:t> </a:t>
            </a:r>
            <a:r>
              <a:rPr dirty="0" sz="6000" b="1">
                <a:solidFill>
                  <a:srgbClr val="000000"/>
                </a:solidFill>
                <a:latin typeface="NCKOVR+Caveat-Bold"/>
                <a:cs typeface="NCKOVR+Caveat-Bold"/>
              </a:rPr>
              <a:t>the</a:t>
            </a:r>
            <a:r>
              <a:rPr dirty="0" sz="6000" b="1">
                <a:solidFill>
                  <a:srgbClr val="000000"/>
                </a:solidFill>
                <a:latin typeface="NCKOVR+Caveat-Bold"/>
                <a:cs typeface="NCKOVR+Caveat-Bold"/>
              </a:rPr>
              <a:t> </a:t>
            </a:r>
            <a:r>
              <a:rPr dirty="0" sz="6000" b="1">
                <a:solidFill>
                  <a:srgbClr val="000000"/>
                </a:solidFill>
                <a:latin typeface="NCKOVR+Caveat-Bold"/>
                <a:cs typeface="NCKOVR+Caveat-Bold"/>
              </a:rPr>
              <a:t>Watershed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9000" y="5921230"/>
            <a:ext cx="8025188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An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outreach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program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Alice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Ferguson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Foundation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in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partnership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with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the</a:t>
            </a:r>
          </a:p>
          <a:p>
            <a:pPr marL="154305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Service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and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area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school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systems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474" y="165598"/>
            <a:ext cx="4578025" cy="1415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>
                <a:solidFill>
                  <a:srgbClr val="17406d"/>
                </a:solidFill>
                <a:latin typeface="Impact"/>
                <a:cs typeface="Impact"/>
              </a:rPr>
              <a:t>BTW</a:t>
            </a:r>
            <a:r>
              <a:rPr dirty="0" sz="47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4700">
                <a:solidFill>
                  <a:srgbClr val="17406d"/>
                </a:solidFill>
                <a:latin typeface="Impact"/>
                <a:cs typeface="Impact"/>
              </a:rPr>
              <a:t>Park</a:t>
            </a:r>
            <a:r>
              <a:rPr dirty="0" sz="47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4700">
                <a:solidFill>
                  <a:srgbClr val="17406d"/>
                </a:solidFill>
                <a:latin typeface="Impact"/>
                <a:cs typeface="Impact"/>
              </a:rPr>
              <a:t>Specific</a:t>
            </a:r>
          </a:p>
          <a:p>
            <a:pPr marL="0" marR="0">
              <a:lnSpc>
                <a:spcPts val="5094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>
                <a:solidFill>
                  <a:srgbClr val="17406d"/>
                </a:solidFill>
                <a:latin typeface="Impact"/>
                <a:cs typeface="Impact"/>
              </a:rPr>
              <a:t>Modules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6425" y="1528644"/>
            <a:ext cx="2325662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These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modules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474" y="1785982"/>
            <a:ext cx="2613012" cy="147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400" spc="293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Herring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200" spc="10">
                <a:solidFill>
                  <a:srgbClr val="000000"/>
                </a:solidFill>
                <a:latin typeface="DVDRFW+ArialMT"/>
                <a:cs typeface="DVDRFW+ArialMT"/>
              </a:rPr>
              <a:t>Highway</a:t>
            </a:r>
          </a:p>
          <a:p>
            <a:pPr marL="457200" marR="0">
              <a:lnSpc>
                <a:spcPts val="2518"/>
              </a:lnSpc>
              <a:spcBef>
                <a:spcPts val="345"/>
              </a:spcBef>
              <a:spcAft>
                <a:spcPts val="0"/>
              </a:spcAft>
            </a:pPr>
            <a:r>
              <a:rPr dirty="0" sz="20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2000" spc="423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Rock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Creek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</a:p>
          <a:p>
            <a:pPr marL="0" marR="0">
              <a:lnSpc>
                <a:spcPts val="2681"/>
              </a:lnSpc>
              <a:spcBef>
                <a:spcPts val="251"/>
              </a:spcBef>
              <a:spcAft>
                <a:spcPts val="0"/>
              </a:spcAft>
            </a:pPr>
            <a:r>
              <a:rPr dirty="0" sz="24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400" spc="293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200" spc="10">
                <a:solidFill>
                  <a:srgbClr val="000000"/>
                </a:solidFill>
                <a:latin typeface="DVDRFW+ArialMT"/>
                <a:cs typeface="DVDRFW+ArialMT"/>
              </a:rPr>
              <a:t>Potomac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200" spc="10">
                <a:solidFill>
                  <a:srgbClr val="000000"/>
                </a:solidFill>
                <a:latin typeface="DVDRFW+ArialMT"/>
                <a:cs typeface="DVDRFW+ArialMT"/>
              </a:rPr>
              <a:t>Gorge</a:t>
            </a:r>
          </a:p>
          <a:p>
            <a:pPr marL="457200" marR="0">
              <a:lnSpc>
                <a:spcPts val="2518"/>
              </a:lnSpc>
              <a:spcBef>
                <a:spcPts val="345"/>
              </a:spcBef>
              <a:spcAft>
                <a:spcPts val="0"/>
              </a:spcAft>
            </a:pPr>
            <a:r>
              <a:rPr dirty="0" sz="20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2000" spc="423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Great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Falls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46425" y="1833444"/>
            <a:ext cx="2692357" cy="93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currently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not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available,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but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we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may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offer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them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again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in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the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future.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3474" y="3249029"/>
            <a:ext cx="4348822" cy="3302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25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2000" spc="423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Chesapeake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&amp;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Ohio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Canal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NHP</a:t>
            </a:r>
          </a:p>
          <a:p>
            <a:pPr marL="0" marR="0">
              <a:lnSpc>
                <a:spcPts val="2681"/>
              </a:lnSpc>
              <a:spcBef>
                <a:spcPts val="251"/>
              </a:spcBef>
              <a:spcAft>
                <a:spcPts val="0"/>
              </a:spcAft>
            </a:pPr>
            <a:r>
              <a:rPr dirty="0" sz="24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400" spc="293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200" spc="10">
                <a:solidFill>
                  <a:srgbClr val="000000"/>
                </a:solidFill>
                <a:latin typeface="DVDRFW+ArialMT"/>
                <a:cs typeface="DVDRFW+ArialMT"/>
              </a:rPr>
              <a:t>Water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200" spc="11">
                <a:solidFill>
                  <a:srgbClr val="000000"/>
                </a:solidFill>
                <a:latin typeface="DVDRFW+ArialMT"/>
                <a:cs typeface="DVDRFW+ArialMT"/>
              </a:rPr>
              <a:t>Power</a:t>
            </a:r>
          </a:p>
          <a:p>
            <a:pPr marL="457200" marR="0">
              <a:lnSpc>
                <a:spcPts val="2518"/>
              </a:lnSpc>
              <a:spcBef>
                <a:spcPts val="345"/>
              </a:spcBef>
              <a:spcAft>
                <a:spcPts val="0"/>
              </a:spcAft>
            </a:pPr>
            <a:r>
              <a:rPr dirty="0" sz="20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2000" spc="423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Harper’s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Ferry</a:t>
            </a:r>
          </a:p>
          <a:p>
            <a:pPr marL="0" marR="0">
              <a:lnSpc>
                <a:spcPts val="2681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4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400" spc="293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200" spc="10">
                <a:solidFill>
                  <a:srgbClr val="000000"/>
                </a:solidFill>
                <a:latin typeface="DVDRFW+ArialMT"/>
                <a:cs typeface="DVDRFW+ArialMT"/>
              </a:rPr>
              <a:t>Urban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Pools</a:t>
            </a:r>
          </a:p>
          <a:p>
            <a:pPr marL="457200" marR="0">
              <a:lnSpc>
                <a:spcPts val="2518"/>
              </a:lnSpc>
              <a:spcBef>
                <a:spcPts val="395"/>
              </a:spcBef>
              <a:spcAft>
                <a:spcPts val="0"/>
              </a:spcAft>
            </a:pPr>
            <a:r>
              <a:rPr dirty="0" sz="20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2000" spc="423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Mall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and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Memorial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Parks</a:t>
            </a:r>
          </a:p>
          <a:p>
            <a:pPr marL="0" marR="0">
              <a:lnSpc>
                <a:spcPts val="2681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4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400" spc="293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200" spc="10">
                <a:solidFill>
                  <a:srgbClr val="000000"/>
                </a:solidFill>
                <a:latin typeface="DVDRFW+ArialMT"/>
                <a:cs typeface="DVDRFW+ArialMT"/>
              </a:rPr>
              <a:t>Mine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200" spc="10">
                <a:solidFill>
                  <a:srgbClr val="000000"/>
                </a:solidFill>
                <a:latin typeface="DVDRFW+ArialMT"/>
                <a:cs typeface="DVDRFW+ArialMT"/>
              </a:rPr>
              <a:t>Over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Matter</a:t>
            </a:r>
          </a:p>
          <a:p>
            <a:pPr marL="457200" marR="0">
              <a:lnSpc>
                <a:spcPts val="2518"/>
              </a:lnSpc>
              <a:spcBef>
                <a:spcPts val="395"/>
              </a:spcBef>
              <a:spcAft>
                <a:spcPts val="0"/>
              </a:spcAft>
            </a:pPr>
            <a:r>
              <a:rPr dirty="0" sz="20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2000" spc="423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Prince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William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Forest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</a:p>
          <a:p>
            <a:pPr marL="0" marR="0">
              <a:lnSpc>
                <a:spcPts val="2681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4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400" spc="293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Battle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to</a:t>
            </a:r>
            <a:r>
              <a:rPr dirty="0" sz="2200" spc="1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200" spc="10">
                <a:solidFill>
                  <a:srgbClr val="000000"/>
                </a:solidFill>
                <a:latin typeface="DVDRFW+ArialMT"/>
                <a:cs typeface="DVDRFW+ArialMT"/>
              </a:rPr>
              <a:t>Save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200" spc="10">
                <a:solidFill>
                  <a:srgbClr val="000000"/>
                </a:solidFill>
                <a:latin typeface="DVDRFW+ArialMT"/>
                <a:cs typeface="DVDRFW+ArialMT"/>
              </a:rPr>
              <a:t>Water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200">
                <a:solidFill>
                  <a:srgbClr val="000000"/>
                </a:solidFill>
                <a:latin typeface="DVDRFW+ArialMT"/>
                <a:cs typeface="DVDRFW+ArialMT"/>
              </a:rPr>
              <a:t>Quality</a:t>
            </a:r>
          </a:p>
          <a:p>
            <a:pPr marL="457200" marR="0">
              <a:lnSpc>
                <a:spcPts val="2518"/>
              </a:lnSpc>
              <a:spcBef>
                <a:spcPts val="395"/>
              </a:spcBef>
              <a:spcAft>
                <a:spcPts val="0"/>
              </a:spcAft>
            </a:pPr>
            <a:r>
              <a:rPr dirty="0" sz="20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2000" spc="423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Monocacy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50">
                <a:solidFill>
                  <a:srgbClr val="000000"/>
                </a:solidFill>
                <a:latin typeface="DVDRFW+ArialMT"/>
                <a:cs typeface="DVDRFW+ArialMT"/>
              </a:rPr>
              <a:t>Battlefield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29308" y="380682"/>
            <a:ext cx="2118419" cy="1267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f6fc6"/>
                </a:solidFill>
                <a:latin typeface="Impact"/>
                <a:cs typeface="Impact"/>
              </a:rPr>
              <a:t>WATER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f6fc6"/>
                </a:solidFill>
                <a:latin typeface="Impact"/>
                <a:cs typeface="Impact"/>
              </a:rPr>
              <a:t>CANARIES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9308" y="1837467"/>
            <a:ext cx="2640710" cy="6226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Assessing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Water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Quality</a:t>
            </a:r>
          </a:p>
          <a:p>
            <a:pPr marL="0" marR="0">
              <a:lnSpc>
                <a:spcPts val="2010"/>
              </a:lnSpc>
              <a:spcBef>
                <a:spcPts val="581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using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Benthic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29308" y="2495836"/>
            <a:ext cx="210900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Macroinvertebrates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29308" y="380682"/>
            <a:ext cx="2722661" cy="1267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f6fc6"/>
                </a:solidFill>
                <a:latin typeface="Impact"/>
                <a:cs typeface="Impact"/>
              </a:rPr>
              <a:t>WATERSHED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f6fc6"/>
                </a:solidFill>
                <a:latin typeface="Impact"/>
                <a:cs typeface="Impact"/>
              </a:rPr>
              <a:t>WATCHDOGS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9308" y="1809496"/>
            <a:ext cx="2400973" cy="1250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Assessing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Water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Quality</a:t>
            </a:r>
          </a:p>
          <a:p>
            <a:pPr marL="0" marR="0">
              <a:lnSpc>
                <a:spcPts val="1407"/>
              </a:lnSpc>
              <a:spcBef>
                <a:spcPts val="1304"/>
              </a:spcBef>
              <a:spcAft>
                <a:spcPts val="0"/>
              </a:spcAft>
            </a:pP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Test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for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9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chemical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parameters:</a:t>
            </a:r>
          </a:p>
          <a:p>
            <a:pPr marL="0" marR="0">
              <a:lnSpc>
                <a:spcPts val="1407"/>
              </a:lnSpc>
              <a:spcBef>
                <a:spcPts val="1304"/>
              </a:spcBef>
              <a:spcAft>
                <a:spcPts val="0"/>
              </a:spcAft>
            </a:pPr>
            <a:r>
              <a:rPr dirty="0" sz="1250">
                <a:solidFill>
                  <a:srgbClr val="dbeff9"/>
                </a:solidFill>
                <a:latin typeface="PRSCBM+MS-Gothic"/>
                <a:cs typeface="PRSCBM+MS-Gothic"/>
              </a:rPr>
              <a:t>❑</a:t>
            </a:r>
            <a:r>
              <a:rPr dirty="0" sz="1250" spc="688">
                <a:solidFill>
                  <a:srgbClr val="dbeff9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Dissolved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oxygen</a:t>
            </a:r>
          </a:p>
          <a:p>
            <a:pPr marL="0" marR="0">
              <a:lnSpc>
                <a:spcPts val="1407"/>
              </a:lnSpc>
              <a:spcBef>
                <a:spcPts val="1304"/>
              </a:spcBef>
              <a:spcAft>
                <a:spcPts val="0"/>
              </a:spcAft>
            </a:pPr>
            <a:r>
              <a:rPr dirty="0" sz="1250">
                <a:solidFill>
                  <a:srgbClr val="dbeff9"/>
                </a:solidFill>
                <a:latin typeface="PRSCBM+MS-Gothic"/>
                <a:cs typeface="PRSCBM+MS-Gothic"/>
              </a:rPr>
              <a:t>❑</a:t>
            </a:r>
            <a:r>
              <a:rPr dirty="0" sz="1250" spc="688">
                <a:solidFill>
                  <a:srgbClr val="dbeff9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Nitrogen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29308" y="3187192"/>
            <a:ext cx="1282895" cy="2168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dbeff9"/>
                </a:solidFill>
                <a:latin typeface="PRSCBM+MS-Gothic"/>
                <a:cs typeface="PRSCBM+MS-Gothic"/>
              </a:rPr>
              <a:t>❑</a:t>
            </a:r>
            <a:r>
              <a:rPr dirty="0" sz="1250" spc="688">
                <a:solidFill>
                  <a:srgbClr val="dbeff9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Phosphates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9308" y="3531616"/>
            <a:ext cx="642682" cy="2168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dbeff9"/>
                </a:solidFill>
                <a:latin typeface="PRSCBM+MS-Gothic"/>
                <a:cs typeface="PRSCBM+MS-Gothic"/>
              </a:rPr>
              <a:t>❑</a:t>
            </a:r>
            <a:r>
              <a:rPr dirty="0" sz="1250" spc="688">
                <a:solidFill>
                  <a:srgbClr val="dbeff9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pH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9308" y="3876040"/>
            <a:ext cx="1051346" cy="2168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dbeff9"/>
                </a:solidFill>
                <a:latin typeface="PRSCBM+MS-Gothic"/>
                <a:cs typeface="PRSCBM+MS-Gothic"/>
              </a:rPr>
              <a:t>❑</a:t>
            </a:r>
            <a:r>
              <a:rPr dirty="0" sz="1250" spc="688">
                <a:solidFill>
                  <a:srgbClr val="dbeff9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Turbidity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29308" y="4220464"/>
            <a:ext cx="1353808" cy="2168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dbeff9"/>
                </a:solidFill>
                <a:latin typeface="PRSCBM+MS-Gothic"/>
                <a:cs typeface="PRSCBM+MS-Gothic"/>
              </a:rPr>
              <a:t>❑</a:t>
            </a:r>
            <a:r>
              <a:rPr dirty="0" sz="1250" spc="688">
                <a:solidFill>
                  <a:srgbClr val="dbeff9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Temperature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29308" y="4564888"/>
            <a:ext cx="2545157" cy="905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dbeff9"/>
                </a:solidFill>
                <a:latin typeface="PRSCBM+MS-Gothic"/>
                <a:cs typeface="PRSCBM+MS-Gothic"/>
              </a:rPr>
              <a:t>❑</a:t>
            </a:r>
            <a:r>
              <a:rPr dirty="0" sz="1250" spc="688">
                <a:solidFill>
                  <a:srgbClr val="dbeff9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Fecal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Coliform</a:t>
            </a:r>
          </a:p>
          <a:p>
            <a:pPr marL="0" marR="0">
              <a:lnSpc>
                <a:spcPts val="1407"/>
              </a:lnSpc>
              <a:spcBef>
                <a:spcPts val="1304"/>
              </a:spcBef>
              <a:spcAft>
                <a:spcPts val="0"/>
              </a:spcAft>
            </a:pPr>
            <a:r>
              <a:rPr dirty="0" sz="1250">
                <a:solidFill>
                  <a:srgbClr val="dbeff9"/>
                </a:solidFill>
                <a:latin typeface="PRSCBM+MS-Gothic"/>
                <a:cs typeface="PRSCBM+MS-Gothic"/>
              </a:rPr>
              <a:t>❑</a:t>
            </a:r>
            <a:r>
              <a:rPr dirty="0" sz="1250" spc="688">
                <a:solidFill>
                  <a:srgbClr val="dbeff9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Biochemical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Oxygen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Demand</a:t>
            </a:r>
          </a:p>
          <a:p>
            <a:pPr marL="0" marR="0">
              <a:lnSpc>
                <a:spcPts val="1407"/>
              </a:lnSpc>
              <a:spcBef>
                <a:spcPts val="1304"/>
              </a:spcBef>
              <a:spcAft>
                <a:spcPts val="0"/>
              </a:spcAft>
            </a:pPr>
            <a:r>
              <a:rPr dirty="0" sz="1250">
                <a:solidFill>
                  <a:srgbClr val="dbeff9"/>
                </a:solidFill>
                <a:latin typeface="PRSCBM+MS-Gothic"/>
                <a:cs typeface="PRSCBM+MS-Gothic"/>
              </a:rPr>
              <a:t>❑</a:t>
            </a:r>
            <a:r>
              <a:rPr dirty="0" sz="1250" spc="688">
                <a:solidFill>
                  <a:srgbClr val="dbeff9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Total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Dissolved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250">
                <a:solidFill>
                  <a:srgbClr val="dbeff9"/>
                </a:solidFill>
                <a:latin typeface="DVDRFW+ArialMT"/>
                <a:cs typeface="DVDRFW+ArialMT"/>
              </a:rPr>
              <a:t>Solids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29308" y="380682"/>
            <a:ext cx="2125860" cy="12673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f6fc6"/>
                </a:solidFill>
                <a:latin typeface="Impact"/>
                <a:cs typeface="Impact"/>
              </a:rPr>
              <a:t>EXOTIC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f6fc6"/>
                </a:solidFill>
                <a:latin typeface="Impact"/>
                <a:cs typeface="Impact"/>
              </a:rPr>
              <a:t>INVADERS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9308" y="1837467"/>
            <a:ext cx="2679534" cy="6226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Assessing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Invasive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Plant</a:t>
            </a:r>
          </a:p>
          <a:p>
            <a:pPr marL="0" marR="0">
              <a:lnSpc>
                <a:spcPts val="2010"/>
              </a:lnSpc>
              <a:spcBef>
                <a:spcPts val="581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Species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29308" y="990282"/>
            <a:ext cx="3013544" cy="6577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f6fc6"/>
                </a:solidFill>
                <a:latin typeface="Impact"/>
                <a:cs typeface="Impact"/>
              </a:rPr>
              <a:t>TALKIN’</a:t>
            </a:r>
            <a:r>
              <a:rPr dirty="0" sz="4000" b="1">
                <a:solidFill>
                  <a:srgbClr val="0f6fc6"/>
                </a:solidFill>
                <a:latin typeface="Impact"/>
                <a:cs typeface="Impact"/>
              </a:rPr>
              <a:t> </a:t>
            </a:r>
            <a:r>
              <a:rPr dirty="0" sz="4000" b="1">
                <a:solidFill>
                  <a:srgbClr val="0f6fc6"/>
                </a:solidFill>
                <a:latin typeface="Impact"/>
                <a:cs typeface="Impact"/>
              </a:rPr>
              <a:t>TRASH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9308" y="1837467"/>
            <a:ext cx="168859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Assessing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litter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29308" y="2319051"/>
            <a:ext cx="2808833" cy="1615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Making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inferences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about</a:t>
            </a:r>
          </a:p>
          <a:p>
            <a:pPr marL="0" marR="0">
              <a:lnSpc>
                <a:spcPts val="2010"/>
              </a:lnSpc>
              <a:spcBef>
                <a:spcPts val="581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lifestyle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and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consumer</a:t>
            </a:r>
          </a:p>
          <a:p>
            <a:pPr marL="0" marR="0">
              <a:lnSpc>
                <a:spcPts val="2010"/>
              </a:lnSpc>
              <a:spcBef>
                <a:spcPts val="581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choices,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and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how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these</a:t>
            </a:r>
          </a:p>
          <a:p>
            <a:pPr marL="0" marR="0">
              <a:lnSpc>
                <a:spcPts val="2010"/>
              </a:lnSpc>
              <a:spcBef>
                <a:spcPts val="581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choices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have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a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lasting</a:t>
            </a:r>
          </a:p>
          <a:p>
            <a:pPr marL="0" marR="0">
              <a:lnSpc>
                <a:spcPts val="2014"/>
              </a:lnSpc>
              <a:spcBef>
                <a:spcPts val="524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impact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on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their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watershed</a:t>
            </a:r>
            <a:r>
              <a:rPr dirty="0" sz="1600">
                <a:solidFill>
                  <a:srgbClr val="dbeff9"/>
                </a:solidFill>
                <a:latin typeface="RUEJIQ+Caveat-Regular"/>
                <a:cs typeface="RUEJIQ+Caveat-Regular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01172" y="991833"/>
            <a:ext cx="3046511" cy="595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f6fc6"/>
                </a:solidFill>
                <a:latin typeface="Impact"/>
                <a:cs typeface="Impact"/>
              </a:rPr>
              <a:t>SUSTAINABILITY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9308" y="1837467"/>
            <a:ext cx="257788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Sustainable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Site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Design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29308" y="2166651"/>
            <a:ext cx="285791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Renewable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Energy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dbeff9"/>
                </a:solidFill>
                <a:latin typeface="DVDRFW+ArialMT"/>
                <a:cs typeface="DVDRFW+ArialMT"/>
              </a:rPr>
              <a:t>Design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3102" y="353235"/>
            <a:ext cx="5476866" cy="828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THINGS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TO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CONSIDER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3100" y="1954039"/>
            <a:ext cx="5510327" cy="688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100" spc="630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How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far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is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the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from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the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school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location</a:t>
            </a:r>
          </a:p>
          <a:p>
            <a:pPr marL="0" marR="0">
              <a:lnSpc>
                <a:spcPts val="2346"/>
              </a:lnSpc>
              <a:spcBef>
                <a:spcPts val="475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•</a:t>
            </a:r>
            <a:r>
              <a:rPr dirty="0" sz="2100" spc="63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Transportation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3100" y="2747027"/>
            <a:ext cx="5717735" cy="8002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100" spc="630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Once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you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pick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location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fill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out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request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form:</a:t>
            </a:r>
          </a:p>
          <a:p>
            <a:pPr marL="438150" marR="0">
              <a:lnSpc>
                <a:spcPts val="2643"/>
              </a:lnSpc>
              <a:spcBef>
                <a:spcPts val="1060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2100" spc="505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Module(s)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81250" y="3614319"/>
            <a:ext cx="1822361" cy="373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2100" spc="505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Three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dates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81250" y="4055263"/>
            <a:ext cx="2029586" cy="373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2100" spc="505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Two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locations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81250" y="4496207"/>
            <a:ext cx="5140907" cy="814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2100" spc="505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Approximate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arrival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and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departure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times</a:t>
            </a:r>
          </a:p>
          <a:p>
            <a:pPr marL="0" marR="0">
              <a:lnSpc>
                <a:spcPts val="2643"/>
              </a:lnSpc>
              <a:spcBef>
                <a:spcPts val="878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2100" spc="505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Number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of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students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3102" y="353235"/>
            <a:ext cx="3232954" cy="828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FIELD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3099" y="1954039"/>
            <a:ext cx="3052114" cy="336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100" spc="630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Approximately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4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hours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3099" y="2394983"/>
            <a:ext cx="4740860" cy="1658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100" spc="630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Co-lead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by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ranger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and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AFF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educator</a:t>
            </a:r>
          </a:p>
          <a:p>
            <a:pPr marL="0" marR="0">
              <a:lnSpc>
                <a:spcPts val="2346"/>
              </a:lnSpc>
              <a:spcBef>
                <a:spcPts val="1175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100" spc="630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Hands-on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science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data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collection</a:t>
            </a:r>
          </a:p>
          <a:p>
            <a:pPr marL="0" marR="0">
              <a:lnSpc>
                <a:spcPts val="2346"/>
              </a:lnSpc>
              <a:spcBef>
                <a:spcPts val="1175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100" spc="630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Learn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the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history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of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</a:p>
          <a:p>
            <a:pPr marL="0" marR="0">
              <a:lnSpc>
                <a:spcPts val="2346"/>
              </a:lnSpc>
              <a:spcBef>
                <a:spcPts val="1175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100" spc="630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Lunch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(optional)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3102" y="353235"/>
            <a:ext cx="9960615" cy="828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3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PARTS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TO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A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SUCCESSFUL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FIELD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55919" y="5907299"/>
            <a:ext cx="3133750" cy="5497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RUEJIQ+Caveat-Regular"/>
                <a:cs typeface="RUEJIQ+Caveat-Regular"/>
              </a:rPr>
              <a:t>Successful</a:t>
            </a:r>
            <a:r>
              <a:rPr dirty="0" sz="32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RUEJIQ+Caveat-Regular"/>
                <a:cs typeface="RUEJIQ+Caveat-Regular"/>
              </a:rPr>
              <a:t>Field</a:t>
            </a:r>
            <a:r>
              <a:rPr dirty="0" sz="32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RUEJIQ+Caveat-Regular"/>
                <a:cs typeface="RUEJIQ+Caveat-Regular"/>
              </a:rPr>
              <a:t>Study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3102" y="353235"/>
            <a:ext cx="7601466" cy="1527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PRE-FIELD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STUDY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CLASSROOM</a:t>
            </a:r>
          </a:p>
          <a:p>
            <a:pPr marL="0" marR="0">
              <a:lnSpc>
                <a:spcPts val="5507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ACTIVITIES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3100" y="2234619"/>
            <a:ext cx="4739641" cy="477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•</a:t>
            </a:r>
            <a:r>
              <a:rPr dirty="0" sz="3100" spc="453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Engage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students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in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science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learning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3100" y="2554659"/>
            <a:ext cx="4176905" cy="477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•</a:t>
            </a:r>
            <a:r>
              <a:rPr dirty="0" sz="3100" spc="453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Ensure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foundational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knowledge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3102" y="353235"/>
            <a:ext cx="7581847" cy="828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ALICE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FERGUSON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FOUNDATION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3102" y="353235"/>
            <a:ext cx="9120970" cy="1527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POST-FIELD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STUDY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AND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CLASSROOM</a:t>
            </a:r>
          </a:p>
          <a:p>
            <a:pPr marL="0" marR="0">
              <a:lnSpc>
                <a:spcPts val="5507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DATA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6249" y="1823154"/>
            <a:ext cx="7079846" cy="477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•</a:t>
            </a:r>
            <a:r>
              <a:rPr dirty="0" sz="3100" spc="453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Elaboration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activity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applies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learning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to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broader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context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6249" y="2143195"/>
            <a:ext cx="5923750" cy="477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•</a:t>
            </a:r>
            <a:r>
              <a:rPr dirty="0" sz="3100" spc="453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Data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is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further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analyzed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back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in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the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classroom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6249" y="2463234"/>
            <a:ext cx="6101369" cy="771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•</a:t>
            </a:r>
            <a:r>
              <a:rPr dirty="0" sz="3100" spc="453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Pre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and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post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surveys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are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done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at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the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field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study</a:t>
            </a:r>
          </a:p>
          <a:p>
            <a:pPr marL="28575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depending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on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module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chosen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6249" y="3103314"/>
            <a:ext cx="4323551" cy="477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•</a:t>
            </a:r>
            <a:r>
              <a:rPr dirty="0" sz="3100" spc="453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Post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activities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done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in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classroom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4719" y="5656755"/>
            <a:ext cx="4402934" cy="828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STUDENT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ACTION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3102" y="353235"/>
            <a:ext cx="5225244" cy="828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VIRTUAL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PROGRAMS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6649" y="1911422"/>
            <a:ext cx="2999600" cy="679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1.</a:t>
            </a:r>
            <a:r>
              <a:rPr dirty="0" sz="2100" spc="5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Modules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available</a:t>
            </a:r>
          </a:p>
          <a:p>
            <a:pPr marL="444500" marR="0">
              <a:lnSpc>
                <a:spcPts val="24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a.</a:t>
            </a:r>
            <a:r>
              <a:rPr dirty="0" sz="2300" spc="394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Water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Canaries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1149" y="2542358"/>
            <a:ext cx="2522677" cy="995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b.</a:t>
            </a:r>
            <a:r>
              <a:rPr dirty="0" sz="2300" spc="394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Exotic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Invaders</a:t>
            </a:r>
          </a:p>
          <a:p>
            <a:pPr marL="0" marR="0">
              <a:lnSpc>
                <a:spcPts val="24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c.</a:t>
            </a:r>
            <a:r>
              <a:rPr dirty="0" sz="2300" spc="521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Sustainability</a:t>
            </a:r>
          </a:p>
          <a:p>
            <a:pPr marL="0" marR="0">
              <a:lnSpc>
                <a:spcPts val="24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d.</a:t>
            </a:r>
            <a:r>
              <a:rPr dirty="0" sz="2300" spc="394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Talkin’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Trash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6649" y="3488763"/>
            <a:ext cx="8643152" cy="13108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2.</a:t>
            </a:r>
            <a:r>
              <a:rPr dirty="0" sz="2100" spc="5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Virtual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lesson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to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investigate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how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we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study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the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issue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and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collect</a:t>
            </a:r>
          </a:p>
          <a:p>
            <a:pPr marL="361950" marR="0">
              <a:lnSpc>
                <a:spcPts val="24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data</a:t>
            </a:r>
          </a:p>
          <a:p>
            <a:pPr marL="0" marR="0">
              <a:lnSpc>
                <a:spcPts val="24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3.</a:t>
            </a:r>
            <a:r>
              <a:rPr dirty="0" sz="2100" spc="5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Student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data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collection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and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reporting</a:t>
            </a:r>
          </a:p>
          <a:p>
            <a:pPr marL="0" marR="0">
              <a:lnSpc>
                <a:spcPts val="24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4.</a:t>
            </a:r>
            <a:r>
              <a:rPr dirty="0" sz="2100" spc="5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Action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300">
                <a:solidFill>
                  <a:srgbClr val="000000"/>
                </a:solidFill>
                <a:latin typeface="DVDRFW+ArialMT"/>
                <a:cs typeface="DVDRFW+ArialMT"/>
              </a:rPr>
              <a:t>project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13849" y="4751399"/>
            <a:ext cx="1818020" cy="336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a.</a:t>
            </a:r>
            <a:r>
              <a:rPr dirty="0" sz="2100" spc="5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civic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action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13849" y="5039435"/>
            <a:ext cx="3359727" cy="91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b.</a:t>
            </a:r>
            <a:r>
              <a:rPr dirty="0" sz="2100" spc="5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watershed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restoration</a:t>
            </a:r>
          </a:p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c.</a:t>
            </a:r>
            <a:r>
              <a:rPr dirty="0" sz="2100" spc="632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community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engagement</a:t>
            </a:r>
          </a:p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d.</a:t>
            </a:r>
            <a:r>
              <a:rPr dirty="0" sz="2100" spc="5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everyday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100">
                <a:solidFill>
                  <a:srgbClr val="000000"/>
                </a:solidFill>
                <a:latin typeface="DVDRFW+ArialMT"/>
                <a:cs typeface="DVDRFW+ArialMT"/>
              </a:rPr>
              <a:t>choices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3102" y="353235"/>
            <a:ext cx="8601307" cy="828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BRIDGING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THE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WATERSHED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(BTW)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8304" y="1259135"/>
            <a:ext cx="8195221" cy="325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UEJIQ+Caveat-Regular"/>
                <a:cs typeface="RUEJIQ+Caveat-Regular"/>
              </a:rPr>
              <a:t>H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ands-on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curriculum-based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outdoor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studies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in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Parks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and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Public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Lands</a:t>
            </a:r>
            <a:r>
              <a:rPr dirty="0" sz="1600">
                <a:solidFill>
                  <a:srgbClr val="000000"/>
                </a:solidFill>
                <a:latin typeface="RUEJIQ+Caveat-Regular"/>
                <a:cs typeface="RUEJIQ+Caveat-Regular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8304" y="1953660"/>
            <a:ext cx="210803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Desired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Outcomes: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56579" y="2458285"/>
            <a:ext cx="1434901" cy="364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ffffff"/>
                </a:solidFill>
                <a:latin typeface="DVDRFW+ArialMT"/>
                <a:cs typeface="DVDRFW+ArialMT"/>
              </a:rPr>
              <a:t>Academic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0679" y="2860147"/>
            <a:ext cx="255772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•</a:t>
            </a:r>
            <a:r>
              <a:rPr dirty="0" sz="1800" spc="22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Intro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to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STEM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careers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80429" y="3730859"/>
            <a:ext cx="785235" cy="364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ffffff"/>
                </a:solidFill>
                <a:latin typeface="DVDRFW+ArialMT"/>
                <a:cs typeface="DVDRFW+ArialMT"/>
              </a:rPr>
              <a:t>Civic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0679" y="4132720"/>
            <a:ext cx="2673172" cy="578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•</a:t>
            </a:r>
            <a:r>
              <a:rPr dirty="0" sz="1800" spc="22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Community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Awareness</a:t>
            </a:r>
          </a:p>
          <a:p>
            <a:pPr marL="0" marR="0">
              <a:lnSpc>
                <a:spcPts val="2010"/>
              </a:lnSpc>
              <a:spcBef>
                <a:spcPts val="28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•</a:t>
            </a:r>
            <a:r>
              <a:rPr dirty="0" sz="1800" spc="22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Watershed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Stewards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13729" y="5003432"/>
            <a:ext cx="1321655" cy="364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ffffff"/>
                </a:solidFill>
                <a:latin typeface="DVDRFW+ArialMT"/>
                <a:cs typeface="DVDRFW+ArialMT"/>
              </a:rPr>
              <a:t>Indivdual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50679" y="5405293"/>
            <a:ext cx="4019431" cy="578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•</a:t>
            </a:r>
            <a:r>
              <a:rPr dirty="0" sz="1800" spc="22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Personal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connection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to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natural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world</a:t>
            </a:r>
          </a:p>
          <a:p>
            <a:pPr marL="0" marR="0">
              <a:lnSpc>
                <a:spcPts val="2010"/>
              </a:lnSpc>
              <a:spcBef>
                <a:spcPts val="28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•</a:t>
            </a:r>
            <a:r>
              <a:rPr dirty="0" sz="1800" spc="22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Wide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ranging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health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benefits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3102" y="353235"/>
            <a:ext cx="3772453" cy="828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BTW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PROCESS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2482" y="1303639"/>
            <a:ext cx="2438095" cy="228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7510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Teacher</a:t>
            </a: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Training</a:t>
            </a:r>
          </a:p>
          <a:p>
            <a:pPr marL="0" marR="0">
              <a:lnSpc>
                <a:spcPts val="3021"/>
              </a:lnSpc>
              <a:spcBef>
                <a:spcPts val="430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Schedule</a:t>
            </a: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a</a:t>
            </a: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Field</a:t>
            </a: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Study</a:t>
            </a:r>
          </a:p>
          <a:p>
            <a:pPr marL="440003" marR="0">
              <a:lnSpc>
                <a:spcPts val="3021"/>
              </a:lnSpc>
              <a:spcBef>
                <a:spcPts val="435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Pre-Activities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5824" y="4095674"/>
            <a:ext cx="1277417" cy="4218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Field</a:t>
            </a: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Study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88235" y="5094255"/>
            <a:ext cx="3351250" cy="389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RUEJIQ+Caveat-Regular"/>
                <a:cs typeface="RUEJIQ+Caveat-Regular"/>
              </a:rPr>
              <a:t>Data</a:t>
            </a:r>
            <a:r>
              <a:rPr dirty="0" sz="22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2200">
                <a:solidFill>
                  <a:srgbClr val="000000"/>
                </a:solidFill>
                <a:latin typeface="RUEJIQ+Caveat-Regular"/>
                <a:cs typeface="RUEJIQ+Caveat-Regular"/>
              </a:rPr>
              <a:t>Analysis</a:t>
            </a:r>
            <a:r>
              <a:rPr dirty="0" sz="22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2200">
                <a:solidFill>
                  <a:srgbClr val="000000"/>
                </a:solidFill>
                <a:latin typeface="RUEJIQ+Caveat-Regular"/>
                <a:cs typeface="RUEJIQ+Caveat-Regular"/>
              </a:rPr>
              <a:t>and</a:t>
            </a:r>
            <a:r>
              <a:rPr dirty="0" sz="22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2200">
                <a:solidFill>
                  <a:srgbClr val="000000"/>
                </a:solidFill>
                <a:latin typeface="RUEJIQ+Caveat-Regular"/>
                <a:cs typeface="RUEJIQ+Caveat-Regular"/>
              </a:rPr>
              <a:t>Post-Activities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99130" y="6113293"/>
            <a:ext cx="1708708" cy="4218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Student</a:t>
            </a: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RUEJIQ+Caveat-Regular"/>
                <a:cs typeface="RUEJIQ+Caveat-Regular"/>
              </a:rPr>
              <a:t>Action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3102" y="353235"/>
            <a:ext cx="5999804" cy="828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BTW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IS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A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PARTNERSHIP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67054" y="3211813"/>
            <a:ext cx="2552734" cy="842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60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Service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Capital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Region</a:t>
            </a:r>
          </a:p>
          <a:p>
            <a:pPr marL="64770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NE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Region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2496" y="3331781"/>
            <a:ext cx="288283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Alice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Ferguson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Foundation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47974" y="6230306"/>
            <a:ext cx="151119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Area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Schools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9700" y="369826"/>
            <a:ext cx="6070042" cy="15793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5028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PARTICIPATING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PARKS</a:t>
            </a:r>
          </a:p>
          <a:p>
            <a:pPr marL="0" marR="0">
              <a:lnSpc>
                <a:spcPts val="1762"/>
              </a:lnSpc>
              <a:spcBef>
                <a:spcPts val="792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This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is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list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of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the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parks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we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have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previously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worked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with.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We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hope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expand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back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out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to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these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parks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post-pandemic.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Currently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participating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parks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are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marked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with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a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red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asterisk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 </a:t>
            </a:r>
            <a:r>
              <a:rPr dirty="0" sz="1400" spc="-63">
                <a:solidFill>
                  <a:srgbClr val="000000"/>
                </a:solidFill>
                <a:latin typeface="RUEJIQ+Caveat-Regular"/>
                <a:cs typeface="RUEJIQ+Caveat-Regular"/>
              </a:rPr>
              <a:t>(</a:t>
            </a:r>
            <a:r>
              <a:rPr dirty="0" sz="1400">
                <a:solidFill>
                  <a:srgbClr val="ff0000"/>
                </a:solidFill>
                <a:latin typeface="RUEJIQ+Caveat-Regular"/>
                <a:cs typeface="RUEJIQ+Caveat-Regular"/>
              </a:rPr>
              <a:t>*</a:t>
            </a:r>
            <a:r>
              <a:rPr dirty="0" sz="1400">
                <a:solidFill>
                  <a:srgbClr val="000000"/>
                </a:solidFill>
                <a:latin typeface="RUEJIQ+Caveat-Regular"/>
                <a:cs typeface="RUEJIQ+Caveat-Regular"/>
              </a:rPr>
              <a:t>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5600" y="2087254"/>
            <a:ext cx="5523813" cy="869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669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Chesapeake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&amp;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Ohio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Canal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Historical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</a:p>
          <a:p>
            <a:pPr marL="0" marR="0">
              <a:lnSpc>
                <a:spcPts val="2010"/>
              </a:lnSpc>
              <a:spcBef>
                <a:spcPts val="201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669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Great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Falls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</a:p>
          <a:p>
            <a:pPr marL="0" marR="0">
              <a:lnSpc>
                <a:spcPts val="2159"/>
              </a:lnSpc>
              <a:spcBef>
                <a:spcPts val="19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669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Mall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&amp;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Memorial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Parks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–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FDR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Memorial</a:t>
            </a:r>
            <a:r>
              <a:rPr dirty="0" sz="1850">
                <a:solidFill>
                  <a:srgbClr val="ff0000"/>
                </a:solidFill>
                <a:latin typeface="RUEJIQ+Caveat-Regular"/>
                <a:cs typeface="RUEJIQ+Caveat-Regular"/>
              </a:rPr>
              <a:t>*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5600" y="2910333"/>
            <a:ext cx="2192656" cy="331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669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Rock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Creek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  <a:r>
              <a:rPr dirty="0" sz="1850">
                <a:solidFill>
                  <a:srgbClr val="ff0000"/>
                </a:solidFill>
                <a:latin typeface="RUEJIQ+Caveat-Regular"/>
                <a:cs typeface="RUEJIQ+Caveat-Regular"/>
              </a:rPr>
              <a:t>*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5600" y="3217778"/>
            <a:ext cx="4279770" cy="11716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669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Prince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William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Forest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</a:p>
          <a:p>
            <a:pPr marL="0" marR="0">
              <a:lnSpc>
                <a:spcPts val="2010"/>
              </a:lnSpc>
              <a:spcBef>
                <a:spcPts val="201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669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Fredericksburg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and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Spotsylvania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NMP</a:t>
            </a:r>
          </a:p>
          <a:p>
            <a:pPr marL="89853" marR="0">
              <a:lnSpc>
                <a:spcPts val="223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-37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Capital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Parks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East:</a:t>
            </a:r>
            <a:r>
              <a:rPr dirty="0" sz="1950">
                <a:solidFill>
                  <a:srgbClr val="ff0000"/>
                </a:solidFill>
                <a:latin typeface="RUEJIQ+Caveat-Regular"/>
                <a:cs typeface="RUEJIQ+Caveat-Regular"/>
              </a:rPr>
              <a:t>*</a:t>
            </a:r>
          </a:p>
          <a:p>
            <a:pPr marL="521653" marR="0">
              <a:lnSpc>
                <a:spcPts val="2247"/>
              </a:lnSpc>
              <a:spcBef>
                <a:spcPts val="18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1800" spc="54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Anacostia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7253" y="4346794"/>
            <a:ext cx="1992448" cy="116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1800" spc="54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Fort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Washington</a:t>
            </a:r>
          </a:p>
          <a:p>
            <a:pPr marL="0" marR="0">
              <a:lnSpc>
                <a:spcPts val="2211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1800" spc="54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Greenbelt</a:t>
            </a:r>
          </a:p>
          <a:p>
            <a:pPr marL="0" marR="0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1800" spc="54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Kenilworth</a:t>
            </a:r>
          </a:p>
          <a:p>
            <a:pPr marL="0" marR="0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1800" spc="54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Oxon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Cove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3864" y="5458064"/>
            <a:ext cx="3347172" cy="1182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2436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–</a:t>
            </a:r>
            <a:r>
              <a:rPr dirty="0" sz="1800" spc="-2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Piscataway</a:t>
            </a:r>
            <a:r>
              <a:rPr dirty="0" sz="1850">
                <a:solidFill>
                  <a:srgbClr val="ff0000"/>
                </a:solidFill>
                <a:latin typeface="RUEJIQ+Caveat-Regular"/>
                <a:cs typeface="RUEJIQ+Caveat-Regular"/>
              </a:rPr>
              <a:t>**</a:t>
            </a:r>
            <a:r>
              <a:rPr dirty="0" sz="1850">
                <a:solidFill>
                  <a:srgbClr val="ff0000"/>
                </a:solidFill>
                <a:latin typeface="RUEJIQ+Caveat-Regular"/>
                <a:cs typeface="RUEJIQ+Caveat-Regular"/>
              </a:rPr>
              <a:t> </a:t>
            </a:r>
            <a:r>
              <a:rPr dirty="0" sz="1850">
                <a:solidFill>
                  <a:srgbClr val="ff0000"/>
                </a:solidFill>
                <a:latin typeface="RUEJIQ+Caveat-Regular"/>
                <a:cs typeface="RUEJIQ+Caveat-Regular"/>
              </a:rPr>
              <a:t>Our</a:t>
            </a:r>
            <a:r>
              <a:rPr dirty="0" sz="1850">
                <a:solidFill>
                  <a:srgbClr val="ff0000"/>
                </a:solidFill>
                <a:latin typeface="RUEJIQ+Caveat-Regular"/>
                <a:cs typeface="RUEJIQ+Caveat-Regular"/>
              </a:rPr>
              <a:t> </a:t>
            </a:r>
            <a:r>
              <a:rPr dirty="0" sz="1850">
                <a:solidFill>
                  <a:srgbClr val="ff0000"/>
                </a:solidFill>
                <a:latin typeface="RUEJIQ+Caveat-Regular"/>
                <a:cs typeface="RUEJIQ+Caveat-Regular"/>
              </a:rPr>
              <a:t>home</a:t>
            </a:r>
            <a:r>
              <a:rPr dirty="0" sz="1850">
                <a:solidFill>
                  <a:srgbClr val="ff0000"/>
                </a:solidFill>
                <a:latin typeface="RUEJIQ+Caveat-Regular"/>
                <a:cs typeface="RUEJIQ+Caveat-Regular"/>
              </a:rPr>
              <a:t> </a:t>
            </a:r>
            <a:r>
              <a:rPr dirty="0" sz="1850">
                <a:solidFill>
                  <a:srgbClr val="ff0000"/>
                </a:solidFill>
                <a:latin typeface="RUEJIQ+Caveat-Regular"/>
                <a:cs typeface="RUEJIQ+Caveat-Regular"/>
              </a:rPr>
              <a:t>base</a:t>
            </a:r>
          </a:p>
          <a:p>
            <a:pPr marL="0" marR="0">
              <a:lnSpc>
                <a:spcPts val="22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2100" spc="-56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Maryland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Service:</a:t>
            </a:r>
          </a:p>
          <a:p>
            <a:pPr marL="453388" marR="0">
              <a:lnSpc>
                <a:spcPts val="2211"/>
              </a:lnSpc>
              <a:spcBef>
                <a:spcPts val="98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1800" spc="54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Merkle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Wildlife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Sanctuary</a:t>
            </a:r>
          </a:p>
          <a:p>
            <a:pPr marL="453388" marR="0">
              <a:lnSpc>
                <a:spcPts val="22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RUEJIQ+Caveat-Regular"/>
                <a:cs typeface="RUEJIQ+Caveat-Regular"/>
              </a:rPr>
              <a:t>–</a:t>
            </a:r>
            <a:r>
              <a:rPr dirty="0" sz="1800" spc="54">
                <a:solidFill>
                  <a:srgbClr val="17406d"/>
                </a:solidFill>
                <a:latin typeface="RUEJIQ+Caveat-Regular"/>
                <a:cs typeface="RUEJIQ+Caveat-Regular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Smallwood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3102" y="353235"/>
            <a:ext cx="5825014" cy="1527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PARTICIPATING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PARKS</a:t>
            </a:r>
          </a:p>
          <a:p>
            <a:pPr marL="0" marR="0">
              <a:lnSpc>
                <a:spcPts val="5507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WESTERN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MARYLAND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8725" y="2347040"/>
            <a:ext cx="181546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669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Antietam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NBP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8725" y="2710260"/>
            <a:ext cx="275546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669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Catoctin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Mountain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8725" y="3073480"/>
            <a:ext cx="3987888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669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Chesapeake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&amp;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Ohio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Canal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</a:p>
          <a:p>
            <a:pPr marL="22860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Historical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23149" y="3137269"/>
            <a:ext cx="3298735" cy="626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We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may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expand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back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out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to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these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parks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in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the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DVDRFW+ArialMT"/>
                <a:cs typeface="DVDRFW+ArialMT"/>
              </a:rPr>
              <a:t>future!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8725" y="3711020"/>
            <a:ext cx="4278629" cy="1019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669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Harper’s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Ferry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Historical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</a:p>
          <a:p>
            <a:pPr marL="0" marR="0">
              <a:lnSpc>
                <a:spcPts val="2010"/>
              </a:lnSpc>
              <a:spcBef>
                <a:spcPts val="899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669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Monocacy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National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Battlefield</a:t>
            </a:r>
          </a:p>
          <a:p>
            <a:pPr marL="0" marR="0">
              <a:lnSpc>
                <a:spcPts val="2010"/>
              </a:lnSpc>
              <a:spcBef>
                <a:spcPts val="849"/>
              </a:spcBef>
              <a:spcAft>
                <a:spcPts val="0"/>
              </a:spcAft>
            </a:pPr>
            <a:r>
              <a:rPr dirty="0" sz="1800">
                <a:solidFill>
                  <a:srgbClr val="17406d"/>
                </a:solidFill>
                <a:latin typeface="DVDRFW+ArialMT"/>
                <a:cs typeface="DVDRFW+ArialMT"/>
              </a:rPr>
              <a:t>•</a:t>
            </a:r>
            <a:r>
              <a:rPr dirty="0" sz="1800" spc="669">
                <a:solidFill>
                  <a:srgbClr val="17406d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Rocky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Gap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State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DVDRFW+ArialMT"/>
                <a:cs typeface="DVDRFW+ArialMT"/>
              </a:rPr>
              <a:t>Park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3102" y="353235"/>
            <a:ext cx="3973888" cy="828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20"/>
              </a:lnSpc>
              <a:spcBef>
                <a:spcPts val="0"/>
              </a:spcBef>
              <a:spcAft>
                <a:spcPts val="0"/>
              </a:spcAft>
            </a:pP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CORE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 </a:t>
            </a:r>
            <a:r>
              <a:rPr dirty="0" sz="5100">
                <a:solidFill>
                  <a:srgbClr val="17406d"/>
                </a:solidFill>
                <a:latin typeface="Impact"/>
                <a:cs typeface="Impact"/>
              </a:rPr>
              <a:t>MODULES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5725" y="1644043"/>
            <a:ext cx="3311309" cy="477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●</a:t>
            </a:r>
            <a:r>
              <a:rPr dirty="0" sz="3100" spc="6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Water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Canaries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55725" y="2116483"/>
            <a:ext cx="6876350" cy="2840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○</a:t>
            </a:r>
            <a:r>
              <a:rPr dirty="0" sz="3100" spc="6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macroinvertebrate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investigation</a:t>
            </a:r>
          </a:p>
          <a:p>
            <a:pPr marL="0" marR="0">
              <a:lnSpc>
                <a:spcPts val="3463"/>
              </a:lnSpc>
              <a:spcBef>
                <a:spcPts val="206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●</a:t>
            </a:r>
            <a:r>
              <a:rPr dirty="0" sz="3100" spc="6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Watershed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Watchdogs</a:t>
            </a:r>
          </a:p>
          <a:p>
            <a:pPr marL="457200" marR="0">
              <a:lnSpc>
                <a:spcPts val="3463"/>
              </a:lnSpc>
              <a:spcBef>
                <a:spcPts val="206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○</a:t>
            </a:r>
            <a:r>
              <a:rPr dirty="0" sz="3100" spc="6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water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quality</a:t>
            </a:r>
            <a:r>
              <a:rPr dirty="0" sz="3100" spc="2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and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water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chemistry</a:t>
            </a:r>
          </a:p>
          <a:p>
            <a:pPr marL="0" marR="0">
              <a:lnSpc>
                <a:spcPts val="3463"/>
              </a:lnSpc>
              <a:spcBef>
                <a:spcPts val="206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●</a:t>
            </a:r>
            <a:r>
              <a:rPr dirty="0" sz="3100" spc="6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Exotic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Invaders</a:t>
            </a:r>
          </a:p>
          <a:p>
            <a:pPr marL="457200" marR="0">
              <a:lnSpc>
                <a:spcPts val="3463"/>
              </a:lnSpc>
              <a:spcBef>
                <a:spcPts val="206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○</a:t>
            </a:r>
            <a:r>
              <a:rPr dirty="0" sz="3100" spc="6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biodiversity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and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invasive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species</a:t>
            </a:r>
          </a:p>
          <a:p>
            <a:pPr marL="0" marR="0">
              <a:lnSpc>
                <a:spcPts val="3463"/>
              </a:lnSpc>
              <a:spcBef>
                <a:spcPts val="256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●</a:t>
            </a:r>
            <a:r>
              <a:rPr dirty="0" sz="3100" spc="6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Sustainability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55725" y="4951123"/>
            <a:ext cx="8298420" cy="950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○</a:t>
            </a:r>
            <a:r>
              <a:rPr dirty="0" sz="3100" spc="6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sustainable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design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and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renewable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energy</a:t>
            </a:r>
          </a:p>
          <a:p>
            <a:pPr marL="0" marR="0">
              <a:lnSpc>
                <a:spcPts val="3463"/>
              </a:lnSpc>
              <a:spcBef>
                <a:spcPts val="206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●</a:t>
            </a:r>
            <a:r>
              <a:rPr dirty="0" sz="3100" spc="6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Talkin’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Trash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12925" y="5896004"/>
            <a:ext cx="4338925" cy="477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○</a:t>
            </a:r>
            <a:r>
              <a:rPr dirty="0" sz="3100" spc="615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litter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in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our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 </a:t>
            </a:r>
            <a:r>
              <a:rPr dirty="0" sz="3100">
                <a:solidFill>
                  <a:srgbClr val="000000"/>
                </a:solidFill>
                <a:latin typeface="DVDRFW+ArialMT"/>
                <a:cs typeface="DVDRFW+ArialMT"/>
              </a:rPr>
              <a:t>watershed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2023-05-10T09:17:35-05:00</dcterms:modified>
</cp:coreProperties>
</file>