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22" r:id="rId2"/>
    <p:sldId id="725" r:id="rId3"/>
    <p:sldId id="726" r:id="rId4"/>
    <p:sldId id="728" r:id="rId5"/>
    <p:sldId id="753" r:id="rId6"/>
    <p:sldId id="731" r:id="rId7"/>
    <p:sldId id="732" r:id="rId8"/>
    <p:sldId id="734" r:id="rId9"/>
    <p:sldId id="735" r:id="rId10"/>
    <p:sldId id="736" r:id="rId11"/>
    <p:sldId id="737" r:id="rId12"/>
    <p:sldId id="738" r:id="rId13"/>
    <p:sldId id="739" r:id="rId14"/>
    <p:sldId id="740" r:id="rId15"/>
    <p:sldId id="741" r:id="rId16"/>
    <p:sldId id="742" r:id="rId17"/>
    <p:sldId id="743" r:id="rId18"/>
    <p:sldId id="744" r:id="rId19"/>
    <p:sldId id="745" r:id="rId20"/>
    <p:sldId id="747" r:id="rId21"/>
    <p:sldId id="748" r:id="rId22"/>
    <p:sldId id="749" r:id="rId23"/>
    <p:sldId id="750" r:id="rId24"/>
    <p:sldId id="752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9900"/>
    <a:srgbClr val="5F5F5F"/>
    <a:srgbClr val="996633"/>
    <a:srgbClr val="CC0000"/>
    <a:srgbClr val="FF3300"/>
    <a:srgbClr val="0066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>
      <p:cViewPr varScale="1">
        <p:scale>
          <a:sx n="106" d="100"/>
          <a:sy n="106" d="100"/>
        </p:scale>
        <p:origin x="103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027" y="103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59007CA3-03B6-43F4-B922-1F8C898D1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3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22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41F8D8-A52D-402F-AEE8-DA2B779B8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40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225B57-2B09-417D-99EA-2F6244FDF323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419600"/>
            <a:ext cx="6248400" cy="3962400"/>
          </a:xfrm>
          <a:noFill/>
        </p:spPr>
        <p:txBody>
          <a:bodyPr/>
          <a:lstStyle/>
          <a:p>
            <a:pPr marL="457200" indent="-457200" eaLnBrk="1" hangingPunct="1"/>
            <a:r>
              <a:rPr lang="en-US" dirty="0" smtClean="0">
                <a:latin typeface="Arial" charset="0"/>
              </a:rPr>
              <a:t>The Maryland  Green School Model </a:t>
            </a: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Since 1999 the Maryland Green School Awards Program, sponsored by the Maryland Association for Environmental and Outdoor Education (MAEOE), has recognized Maryland public and private schools pre K-12 that:</a:t>
            </a: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Use their school site and curricular instruction to prepare students to understand and act on current and future environmental challenges facing all Marylanders.</a:t>
            </a:r>
            <a:br>
              <a:rPr lang="en-US" dirty="0" smtClean="0">
                <a:latin typeface="Arial" charset="0"/>
              </a:rPr>
            </a:br>
            <a:endParaRPr lang="en-US" dirty="0" smtClean="0">
              <a:latin typeface="Arial" charset="0"/>
            </a:endParaRP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Model environmental best management practices (BMPs) in building and landscape design, operation and maintenance.</a:t>
            </a:r>
            <a:br>
              <a:rPr lang="en-US" dirty="0" smtClean="0">
                <a:latin typeface="Arial" charset="0"/>
              </a:rPr>
            </a:br>
            <a:endParaRPr lang="en-US" dirty="0" smtClean="0">
              <a:latin typeface="Arial" charset="0"/>
            </a:endParaRP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Build and maintain partnerships with the local community to enhance environmental learning and to design and implement projects and programs that result in a healthier environment. </a:t>
            </a:r>
          </a:p>
          <a:p>
            <a:pPr marL="457200" indent="-457200" eaLnBrk="1" hangingPunct="1"/>
            <a:endParaRPr lang="en-US" dirty="0" smtClean="0">
              <a:latin typeface="Arial" charset="0"/>
            </a:endParaRPr>
          </a:p>
          <a:p>
            <a:pPr marL="457200" indent="-457200" eaLnBrk="1" hangingPunct="1"/>
            <a:endParaRPr lang="en-US" sz="800" b="1" u="sng" dirty="0" smtClean="0">
              <a:latin typeface="Arial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This bulleted list summarizes the main components of the Maryland Green School model.</a:t>
            </a:r>
          </a:p>
          <a:p>
            <a:pPr marL="457200" indent="-457200" eaLnBrk="1" hangingPunct="1"/>
            <a:endParaRPr lang="en-US" sz="800" dirty="0" smtClean="0">
              <a:latin typeface="Arial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b="1" dirty="0" smtClean="0">
                <a:latin typeface="Arial" charset="0"/>
              </a:rPr>
              <a:t>Every </a:t>
            </a:r>
            <a:r>
              <a:rPr lang="en-US" dirty="0" smtClean="0">
                <a:latin typeface="Arial" charset="0"/>
              </a:rPr>
              <a:t>Maryland school can operate as a Maryland Green School.</a:t>
            </a: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	</a:t>
            </a:r>
            <a:r>
              <a:rPr lang="en-US" b="1" dirty="0" smtClean="0">
                <a:latin typeface="Arial" charset="0"/>
              </a:rPr>
              <a:t>It is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b="1" dirty="0" smtClean="0">
                <a:latin typeface="Arial" charset="0"/>
              </a:rPr>
              <a:t>NOT </a:t>
            </a:r>
            <a:r>
              <a:rPr lang="en-US" dirty="0" smtClean="0">
                <a:latin typeface="Arial" charset="0"/>
              </a:rPr>
              <a:t>about budgets or brand new buildings!  </a:t>
            </a: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	</a:t>
            </a:r>
            <a:r>
              <a:rPr lang="en-US" b="1" dirty="0" smtClean="0">
                <a:latin typeface="Arial" charset="0"/>
              </a:rPr>
              <a:t>It IS</a:t>
            </a:r>
            <a:r>
              <a:rPr lang="en-US" dirty="0" smtClean="0">
                <a:latin typeface="Arial" charset="0"/>
              </a:rPr>
              <a:t> about meaningful site-based education and identifying the opportunities that exist at your school.  </a:t>
            </a:r>
          </a:p>
          <a:p>
            <a:pPr marL="457200" indent="-457200" eaLnBrk="1" hangingPunct="1"/>
            <a:r>
              <a:rPr lang="en-US" dirty="0" smtClean="0">
                <a:latin typeface="Arial" charset="0"/>
              </a:rPr>
              <a:t>	Every school setting is unique and provides a special set of options.</a:t>
            </a:r>
          </a:p>
          <a:p>
            <a:pPr marL="457200" indent="-457200" eaLnBrk="1" hangingPunct="1">
              <a:buFontTx/>
              <a:buChar char="•"/>
            </a:pPr>
            <a:endParaRPr lang="en-US" sz="800" dirty="0" smtClean="0">
              <a:latin typeface="Arial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This school sits on a concrete pad with limited opportunity for in-ground projects on the school property.  They used their classrooms and local community sites for Green School projects.</a:t>
            </a:r>
          </a:p>
          <a:p>
            <a:pPr marL="457200" indent="-457200" eaLnBrk="1" hangingPunct="1">
              <a:buFontTx/>
              <a:buChar char="•"/>
            </a:pPr>
            <a:endParaRPr lang="en-US" sz="800" dirty="0" smtClean="0">
              <a:latin typeface="Arial" charset="0"/>
            </a:endParaRPr>
          </a:p>
          <a:p>
            <a:pPr marL="457200" indent="-45720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Each Maryland Green School is unique in its setting and how it chooses to meet the requirements.  However, in every case, the whole school participates.</a:t>
            </a:r>
          </a:p>
        </p:txBody>
      </p:sp>
    </p:spTree>
    <p:extLst>
      <p:ext uri="{BB962C8B-B14F-4D97-AF65-F5344CB8AC3E}">
        <p14:creationId xmlns:p14="http://schemas.microsoft.com/office/powerpoint/2010/main" val="2171155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D65A73-1DCC-4EA2-B1F6-E3045C73E97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2743200"/>
          </a:xfrm>
          <a:noFill/>
        </p:spPr>
        <p:txBody>
          <a:bodyPr/>
          <a:lstStyle/>
          <a:p>
            <a:pPr marL="857250" indent="-8572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Because of the wide variety of curriculum connections, the  a fun involved, and the environmental benefit, most schools applying for MD Green School recognition have chosen this Best Management Practice (BMP) to report.</a:t>
            </a:r>
          </a:p>
          <a:p>
            <a:pPr marL="857250" indent="-8572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857250" indent="-8572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Student work can be used as documentation.</a:t>
            </a:r>
          </a:p>
          <a:p>
            <a:pPr marL="857250" indent="-8572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857250" indent="-8572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Students can help prepare the GS application.</a:t>
            </a:r>
          </a:p>
        </p:txBody>
      </p:sp>
    </p:spTree>
    <p:extLst>
      <p:ext uri="{BB962C8B-B14F-4D97-AF65-F5344CB8AC3E}">
        <p14:creationId xmlns:p14="http://schemas.microsoft.com/office/powerpoint/2010/main" val="1235204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5358CD-BCEE-47E9-B0ED-FB03DF14AC7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14350" indent="-5143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Structures might include:</a:t>
            </a:r>
          </a:p>
          <a:p>
            <a:pPr marL="971550" lvl="1" indent="-34290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Informational signage </a:t>
            </a:r>
          </a:p>
          <a:p>
            <a:pPr marL="971550" lvl="1" indent="-34290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Tree/plant identification</a:t>
            </a:r>
          </a:p>
          <a:p>
            <a:pPr marL="971550" lvl="1" indent="-34290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Wildlife viewing blinds</a:t>
            </a:r>
          </a:p>
          <a:p>
            <a:pPr marL="971550" lvl="1" indent="-34290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Outdoor classrooms (permanently installed or moveable “bucket seats”)</a:t>
            </a:r>
          </a:p>
          <a:p>
            <a:pPr marL="971550" lvl="1" indent="-34290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Birdhouses</a:t>
            </a:r>
          </a:p>
          <a:p>
            <a:pPr marL="971550" lvl="1" indent="-34290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Bathouses, etc.</a:t>
            </a:r>
          </a:p>
        </p:txBody>
      </p:sp>
    </p:spTree>
    <p:extLst>
      <p:ext uri="{BB962C8B-B14F-4D97-AF65-F5344CB8AC3E}">
        <p14:creationId xmlns:p14="http://schemas.microsoft.com/office/powerpoint/2010/main" val="571037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AA7C48A-7E35-4B9F-AFF7-65BE772E5E6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14350" indent="-5143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Projects might include:</a:t>
            </a:r>
          </a:p>
          <a:p>
            <a:pPr marL="1028700" lvl="1" indent="-40005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Raingardens to slow down and bio-retain parking lot runoff</a:t>
            </a:r>
          </a:p>
          <a:p>
            <a:pPr marL="1028700" lvl="1" indent="-40005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Pervious paving</a:t>
            </a:r>
          </a:p>
          <a:p>
            <a:pPr marL="1028700" lvl="1" indent="-40005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Carpool plans</a:t>
            </a:r>
          </a:p>
          <a:p>
            <a:pPr marL="1028700" lvl="1" indent="-400050" eaLnBrk="1" hangingPunct="1">
              <a:buFont typeface="Wingdings" pitchFamily="2" charset="2"/>
              <a:buChar char="ü"/>
            </a:pPr>
            <a:r>
              <a:rPr lang="en-US" smtClean="0">
                <a:latin typeface="Arial" charset="0"/>
              </a:rPr>
              <a:t>Bicycle safety programs and bike lanes</a:t>
            </a:r>
          </a:p>
          <a:p>
            <a:pPr marL="1028700" lvl="1" indent="-400050" eaLnBrk="1" hangingPunct="1">
              <a:buFont typeface="Wingdings" pitchFamily="2" charset="2"/>
              <a:buNone/>
            </a:pPr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6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80A114-FA9E-4FF1-B911-4DB168A77F1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Indoor Air Quality (IAQ) factors have been shown to affect student achievement.</a:t>
            </a:r>
          </a:p>
          <a:p>
            <a:pPr marL="628650" indent="-6286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Once problems are identified, many solutions require budgetary decisions and are the responsibility of the facilities staff.</a:t>
            </a:r>
          </a:p>
          <a:p>
            <a:pPr marL="628650" indent="-6286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However, students and teachers who know what to look for, can alert facilities staff and assist them in maintaining healthier places to learn.  </a:t>
            </a:r>
          </a:p>
          <a:p>
            <a:pPr marL="628650" indent="-6286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The EPA website is a good source for more information.  </a:t>
            </a:r>
          </a:p>
        </p:txBody>
      </p:sp>
    </p:spTree>
    <p:extLst>
      <p:ext uri="{BB962C8B-B14F-4D97-AF65-F5344CB8AC3E}">
        <p14:creationId xmlns:p14="http://schemas.microsoft.com/office/powerpoint/2010/main" val="1945888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819DD8-0B78-4534-BF54-BEC48CD30EE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Green Schools don’t operate in a vacuum! 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 They work with community  partners to enhance the school’s program or accomplish projects in the community.   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There’s plenty of help out there!</a:t>
            </a:r>
          </a:p>
        </p:txBody>
      </p:sp>
    </p:spTree>
    <p:extLst>
      <p:ext uri="{BB962C8B-B14F-4D97-AF65-F5344CB8AC3E}">
        <p14:creationId xmlns:p14="http://schemas.microsoft.com/office/powerpoint/2010/main" val="2544111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3408BB-7093-4D0E-872C-D02BF58AF0F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685800" indent="-6858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How to get started towards operation as a MD Green School</a:t>
            </a:r>
          </a:p>
        </p:txBody>
      </p:sp>
    </p:spTree>
    <p:extLst>
      <p:ext uri="{BB962C8B-B14F-4D97-AF65-F5344CB8AC3E}">
        <p14:creationId xmlns:p14="http://schemas.microsoft.com/office/powerpoint/2010/main" val="4083159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C79E7E-5E2F-459E-A3FD-912D75AA608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628650" indent="-62865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Becoming a MD Green School is like “walking through a portal”.  It changes the culture at your school.</a:t>
            </a:r>
          </a:p>
          <a:p>
            <a:pPr marL="628650" indent="-628650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Its not the kind of award that you get, say hooray! and then go and do something else.</a:t>
            </a:r>
          </a:p>
          <a:p>
            <a:pPr marL="628650" indent="-628650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In the days, months, and years ahead, the students benefit from authentic site and community–based learning. </a:t>
            </a:r>
          </a:p>
          <a:p>
            <a:pPr marL="628650" indent="-628650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The school operates in distinctly sustainable ways and serves as a model for other schools and the community.</a:t>
            </a:r>
          </a:p>
          <a:p>
            <a:pPr marL="628650" indent="-628650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87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20DD14-B7E8-49E2-BDC8-C1ED76C7B33A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5188" cy="35067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9600"/>
            <a:ext cx="5184775" cy="4191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Current distribution of MD GS statewide since 1999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0421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1F8856-04BB-459F-BF6B-E21DC7D276C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685800" indent="-685800" eaLnBrk="1" hangingPunct="1"/>
            <a:endParaRPr lang="en-US" smtClean="0"/>
          </a:p>
          <a:p>
            <a:pPr marL="685800" indent="-6858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The benefits are two-fold: to the environment itself as the projects are completed, and to the education of students as they work on those projects. </a:t>
            </a:r>
          </a:p>
          <a:p>
            <a:pPr marL="685800" indent="-6858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685800" indent="-6858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Every community benefits when a local school becomes a MD Green School:  </a:t>
            </a:r>
          </a:p>
          <a:p>
            <a:pPr marL="800100" lvl="1" eaLnBrk="1" hangingPunct="1"/>
            <a:r>
              <a:rPr lang="en-US" smtClean="0">
                <a:latin typeface="Arial" charset="0"/>
              </a:rPr>
              <a:t>Note the partial list of </a:t>
            </a:r>
            <a:r>
              <a:rPr lang="en-US" u="sng" smtClean="0">
                <a:latin typeface="Arial" charset="0"/>
              </a:rPr>
              <a:t>community benefits</a:t>
            </a:r>
            <a:r>
              <a:rPr lang="en-US" smtClean="0">
                <a:latin typeface="Arial" charset="0"/>
              </a:rPr>
              <a:t> listed in the green box on upper right or the slide.</a:t>
            </a:r>
          </a:p>
          <a:p>
            <a:pPr marL="685800" indent="-6858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800100" lvl="1" eaLnBrk="1" hangingPunct="1"/>
            <a:r>
              <a:rPr lang="en-US" smtClean="0">
                <a:latin typeface="Arial" charset="0"/>
              </a:rPr>
              <a:t>Most importantly, note the bulleted list of benefits to schools and individual students below the picture. </a:t>
            </a:r>
          </a:p>
          <a:p>
            <a:pPr marL="800100" lvl="1" eaLnBrk="1" hangingPunct="1"/>
            <a:endParaRPr lang="en-US" smtClean="0">
              <a:latin typeface="Arial" charset="0"/>
            </a:endParaRPr>
          </a:p>
          <a:p>
            <a:pPr marL="685800" indent="-6858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684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C673D0-C319-42F3-9D9F-ADFE6EA935B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14350" indent="-5143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Time for Q/A and discussion as to where schools represented in the audience are in the process?  </a:t>
            </a:r>
          </a:p>
          <a:p>
            <a:pPr marL="514350" indent="-514350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marL="514350" indent="-514350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What specific help do they need? </a:t>
            </a:r>
          </a:p>
        </p:txBody>
      </p:sp>
    </p:spTree>
    <p:extLst>
      <p:ext uri="{BB962C8B-B14F-4D97-AF65-F5344CB8AC3E}">
        <p14:creationId xmlns:p14="http://schemas.microsoft.com/office/powerpoint/2010/main" val="82222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9A9C27-A7B9-479C-996B-FA04E94A387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419600"/>
            <a:ext cx="5181600" cy="2133600"/>
          </a:xfrm>
          <a:noFill/>
        </p:spPr>
        <p:txBody>
          <a:bodyPr/>
          <a:lstStyle/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Maryland Green Schools use the environment as a tool  for learning in all subject areas.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All grade levels are involved sometime during the school year.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It becomes the culture of the school.</a:t>
            </a:r>
          </a:p>
        </p:txBody>
      </p:sp>
    </p:spTree>
    <p:extLst>
      <p:ext uri="{BB962C8B-B14F-4D97-AF65-F5344CB8AC3E}">
        <p14:creationId xmlns:p14="http://schemas.microsoft.com/office/powerpoint/2010/main" val="383713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380C6C-B079-4B06-BBB1-AC8C8E9FBF3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419600"/>
            <a:ext cx="6019800" cy="4191000"/>
          </a:xfrm>
          <a:noFill/>
        </p:spPr>
        <p:txBody>
          <a:bodyPr/>
          <a:lstStyle/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There are important benefits associated with  adoption of  this teaching model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All students respond well to learning in a variety of settings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Students are engaged and see the lesson as relative to their lives. 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Hands-on learning tends to be remembered.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Provides real-life opportunities to apply and extend classroom learning.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“Levels the playing field” for all students, especially those who learn best in authentic settings. 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85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D08DE6-37F9-41AF-8570-24AED3F2D9E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334000" cy="3352800"/>
          </a:xfrm>
          <a:noFill/>
        </p:spPr>
        <p:txBody>
          <a:bodyPr/>
          <a:lstStyle/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These are the 3 basic components of the Maryland Green School application  for schools.</a:t>
            </a:r>
          </a:p>
          <a:p>
            <a:pPr marL="571500" indent="-571500" eaLnBrk="1" hangingPunct="1">
              <a:buFontTx/>
              <a:buChar char="•"/>
            </a:pPr>
            <a:endParaRPr lang="en-US" sz="800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MD Green Centers must assist schools in meeting these requirements, model best management practices, and enter into community partnerships.</a:t>
            </a:r>
          </a:p>
          <a:p>
            <a:pPr marL="571500" indent="-571500" eaLnBrk="1" hangingPunct="1"/>
            <a:endParaRPr lang="en-US" sz="800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Note:  As a worksheet, you may want to handout the basic one-page MD Green School Application Guide.  Teachers and students can use it to note actions already accomplished and identify work yet to be done.</a:t>
            </a:r>
          </a:p>
          <a:p>
            <a:pPr marL="571500" indent="-571500" eaLnBrk="1" hangingPunct="1">
              <a:buFontTx/>
              <a:buChar char="•"/>
            </a:pPr>
            <a:endParaRPr lang="en-US" sz="800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The following slides give examples and provide ideas for meeting the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5994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7F4893-F10B-493F-B19D-D2BDCB89340D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562600" cy="4191000"/>
          </a:xfrm>
          <a:noFill/>
        </p:spPr>
        <p:txBody>
          <a:bodyPr/>
          <a:lstStyle/>
          <a:p>
            <a:pPr marL="571500" indent="-571500" eaLnBrk="1" hangingPunct="1"/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Making curriculum connections across disciplines and grade levels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Environmental issue instruction</a:t>
            </a:r>
          </a:p>
          <a:p>
            <a:pPr marL="571500" indent="-57150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 Using student artwork as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75373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1A1C8E-4F62-4C43-8B51-BC6113B5AC5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4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Tree plantings have many benefits including stormwater management and erosion control.</a:t>
            </a:r>
          </a:p>
          <a:p>
            <a:pPr marL="628650" indent="-628650" eaLnBrk="1" hangingPunct="1"/>
            <a:r>
              <a:rPr lang="en-US" smtClean="0">
                <a:latin typeface="Arial" charset="0"/>
              </a:rPr>
              <a:t>g</a:t>
            </a:r>
          </a:p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Middle and high school students can teach elementary students and parents how to plant and maintain.</a:t>
            </a:r>
          </a:p>
          <a:p>
            <a:pPr marL="628650" indent="-6286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Some schools label the native trees, shrubs, and the troublesome invasive plants on their campus.</a:t>
            </a:r>
          </a:p>
          <a:p>
            <a:pPr marL="628650" indent="-628650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628650" indent="-6286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“No-Mow” zones, as well as other outdoor projects may be used as extensions of classroom learning.</a:t>
            </a:r>
          </a:p>
        </p:txBody>
      </p:sp>
    </p:spTree>
    <p:extLst>
      <p:ext uri="{BB962C8B-B14F-4D97-AF65-F5344CB8AC3E}">
        <p14:creationId xmlns:p14="http://schemas.microsoft.com/office/powerpoint/2010/main" val="16329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18AE69B-F24F-4765-A36D-B81A4788568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742950" indent="-7429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Examples of what some schools have accomplished for this BMP</a:t>
            </a:r>
          </a:p>
        </p:txBody>
      </p:sp>
    </p:spTree>
    <p:extLst>
      <p:ext uri="{BB962C8B-B14F-4D97-AF65-F5344CB8AC3E}">
        <p14:creationId xmlns:p14="http://schemas.microsoft.com/office/powerpoint/2010/main" val="325943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E8C1C7-378C-4321-8CA8-3A8B6B728BF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742950" indent="-742950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One example of an art connection. </a:t>
            </a:r>
          </a:p>
        </p:txBody>
      </p:sp>
    </p:spTree>
    <p:extLst>
      <p:ext uri="{BB962C8B-B14F-4D97-AF65-F5344CB8AC3E}">
        <p14:creationId xmlns:p14="http://schemas.microsoft.com/office/powerpoint/2010/main" val="1715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0B771F-D138-4FF0-847B-9A97A1C5D97C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88925" indent="-288925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Schoolyard habitat restoration projects could involve:</a:t>
            </a:r>
          </a:p>
          <a:p>
            <a:pPr marL="288925" indent="-288925" eaLnBrk="1" hangingPunct="1">
              <a:buFontTx/>
              <a:buChar char="•"/>
            </a:pPr>
            <a:endParaRPr lang="en-US" sz="800" smtClean="0">
              <a:latin typeface="Arial" charset="0"/>
            </a:endParaRPr>
          </a:p>
          <a:p>
            <a:pPr marL="288925" indent="-288925" eaLnBrk="1" hangingPunct="1">
              <a:buFont typeface="Wingdings" pitchFamily="2" charset="2"/>
              <a:buNone/>
            </a:pPr>
            <a:r>
              <a:rPr lang="en-US" smtClean="0">
                <a:latin typeface="Arial" charset="0"/>
              </a:rPr>
              <a:t>	-  Planting native trees, shrubs, and perennials for food and cover</a:t>
            </a:r>
          </a:p>
          <a:p>
            <a:pPr marL="288925" indent="-288925" eaLnBrk="1" hangingPunct="1">
              <a:buFont typeface="Wingdings" pitchFamily="2" charset="2"/>
              <a:buNone/>
            </a:pPr>
            <a:r>
              <a:rPr lang="en-US" smtClean="0">
                <a:latin typeface="Arial" charset="0"/>
              </a:rPr>
              <a:t>	-  Erecting bird, butterfly, or bat boxes</a:t>
            </a:r>
          </a:p>
          <a:p>
            <a:pPr marL="288925" indent="-288925" eaLnBrk="1" hangingPunct="1">
              <a:buFont typeface="Wingdings" pitchFamily="2" charset="2"/>
              <a:buNone/>
            </a:pPr>
            <a:r>
              <a:rPr lang="en-US" smtClean="0">
                <a:latin typeface="Arial" charset="0"/>
              </a:rPr>
              <a:t>	-  Removing turf or impervious paving and introducing native plants</a:t>
            </a:r>
          </a:p>
          <a:p>
            <a:pPr marL="288925" indent="-288925" eaLnBrk="1" hangingPunct="1">
              <a:buFont typeface="Wingdings" pitchFamily="2" charset="2"/>
              <a:buNone/>
            </a:pPr>
            <a:r>
              <a:rPr lang="en-US" smtClean="0">
                <a:latin typeface="Arial" charset="0"/>
              </a:rPr>
              <a:t>	-  Constructing brush piles or saving snags and downed tree logs </a:t>
            </a:r>
          </a:p>
          <a:p>
            <a:pPr marL="288925" indent="-288925" eaLnBrk="1" hangingPunct="1">
              <a:buFont typeface="Wingdings" pitchFamily="2" charset="2"/>
              <a:buNone/>
            </a:pPr>
            <a:endParaRPr lang="en-US" smtClean="0">
              <a:latin typeface="Arial" charset="0"/>
            </a:endParaRPr>
          </a:p>
          <a:p>
            <a:pPr marL="288925" indent="-288925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MAEOE’s Schoolyard Habitat Partnership Program and the Chesapeake Bay Trust can be good partners. </a:t>
            </a:r>
          </a:p>
          <a:p>
            <a:pPr marL="288925" indent="-288925"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marL="288925" indent="-288925" eaLnBrk="1" hangingPunct="1">
              <a:buFontTx/>
              <a:buChar char="•"/>
            </a:pPr>
            <a:r>
              <a:rPr lang="en-US" smtClean="0">
                <a:latin typeface="Arial" charset="0"/>
              </a:rPr>
              <a:t>Invite parents, local businesses, and watershed organizations to join in and help. </a:t>
            </a:r>
          </a:p>
          <a:p>
            <a:pPr marL="288925" indent="-288925"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8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A77F0-888C-4702-8CB7-8B6584445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16F4F-ADC9-480D-B881-FF6956DA0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BF0C0-9925-448A-998D-6E203EBB6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5580-595E-470A-B618-1FEF1BD63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57256-E8AF-43AE-A758-556837FF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27815-13FE-47B5-8D25-0B923A768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A0012-08E5-4BAA-9E0A-E99BA84C1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220C6-8637-4136-B52E-D1287E5B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D0B41-1C20-40BD-A3CB-C6A417AA0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9726F-A132-4B9B-8B2B-47BFCB761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A9442-EE42-467B-8A56-B7A80FF2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B8E4BA8-F970-4B7A-9433-BCBAAE44D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839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dirty="0">
                <a:latin typeface="+mj-lt"/>
              </a:rPr>
              <a:t>The Maryland </a:t>
            </a:r>
          </a:p>
          <a:p>
            <a:pPr eaLnBrk="0" hangingPunct="0">
              <a:defRPr/>
            </a:pPr>
            <a:r>
              <a:rPr lang="en-US" sz="4000" i="1" dirty="0">
                <a:solidFill>
                  <a:srgbClr val="339933"/>
                </a:solidFill>
                <a:latin typeface="+mj-lt"/>
              </a:rPr>
              <a:t>      </a:t>
            </a:r>
            <a:r>
              <a:rPr lang="en-US" sz="4000" i="1" dirty="0" smtClean="0">
                <a:solidFill>
                  <a:srgbClr val="339933"/>
                </a:solidFill>
                <a:latin typeface="+mj-lt"/>
              </a:rPr>
              <a:t>     Green </a:t>
            </a:r>
            <a:r>
              <a:rPr lang="en-US" sz="4000" i="1" dirty="0">
                <a:solidFill>
                  <a:srgbClr val="339933"/>
                </a:solidFill>
                <a:latin typeface="+mj-lt"/>
              </a:rPr>
              <a:t>School</a:t>
            </a:r>
            <a:r>
              <a:rPr lang="en-US" sz="4000" dirty="0">
                <a:latin typeface="+mj-lt"/>
              </a:rPr>
              <a:t> Awards Program</a:t>
            </a:r>
          </a:p>
        </p:txBody>
      </p:sp>
      <p:pic>
        <p:nvPicPr>
          <p:cNvPr id="4099" name="Picture 3" descr="Z:\SHARED\DESHARED\armacost\green school pics\Ascension ES\dragonfly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7512"/>
          <a:stretch>
            <a:fillRect/>
          </a:stretch>
        </p:blipFill>
        <p:spPr bwMode="auto">
          <a:xfrm>
            <a:off x="685800" y="2438400"/>
            <a:ext cx="3733800" cy="3662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050" y="1905000"/>
            <a:ext cx="32893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14"/>
          <p:cNvSpPr>
            <a:spLocks noChangeArrowheads="1"/>
          </p:cNvSpPr>
          <p:nvPr/>
        </p:nvSpPr>
        <p:spPr bwMode="auto">
          <a:xfrm>
            <a:off x="4953000" y="3581400"/>
            <a:ext cx="268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chemeClr val="accent2"/>
                </a:solidFill>
                <a:latin typeface="Comic Sans MS" pitchFamily="66" charset="0"/>
              </a:rPr>
              <a:t>www.maeoe.org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lum/>
          </a:blip>
          <a:stretch>
            <a:fillRect/>
          </a:stretch>
        </p:blipFill>
        <p:spPr bwMode="auto">
          <a:xfrm>
            <a:off x="457200" y="533400"/>
            <a:ext cx="12573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:\PERC\Armacost\scanned items\documents\2009_09_23\PHANTOM ENERGY3.jpg"/>
          <p:cNvPicPr>
            <a:picLocks noChangeAspect="1" noChangeArrowheads="1"/>
          </p:cNvPicPr>
          <p:nvPr/>
        </p:nvPicPr>
        <p:blipFill>
          <a:blip r:embed="rId2" cstate="print"/>
          <a:srcRect l="9093" t="16475" r="1819"/>
          <a:stretch>
            <a:fillRect/>
          </a:stretch>
        </p:blipFill>
        <p:spPr bwMode="auto">
          <a:xfrm>
            <a:off x="304800" y="1066800"/>
            <a:ext cx="6629400" cy="488156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52400" y="228600"/>
            <a:ext cx="4159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SP </a:t>
            </a:r>
            <a:r>
              <a:rPr lang="en-US" sz="2800" i="1" dirty="0">
                <a:solidFill>
                  <a:srgbClr val="008000"/>
                </a:solidFill>
                <a:latin typeface="+mn-lt"/>
              </a:rPr>
              <a:t>#2 Energy Conservation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04800" y="6172200"/>
            <a:ext cx="6234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		Identify and</a:t>
            </a:r>
            <a:r>
              <a:rPr lang="en-US" sz="1800" dirty="0">
                <a:solidFill>
                  <a:srgbClr val="CC0000"/>
                </a:solidFill>
                <a:latin typeface="+mn-lt"/>
              </a:rPr>
              <a:t> STOP </a:t>
            </a:r>
            <a:r>
              <a:rPr lang="en-US" sz="1800" i="1" dirty="0">
                <a:solidFill>
                  <a:srgbClr val="6600CC"/>
                </a:solidFill>
                <a:latin typeface="+mn-lt"/>
              </a:rPr>
              <a:t>“phantom”</a:t>
            </a:r>
            <a:r>
              <a:rPr lang="en-US" sz="1800" dirty="0">
                <a:latin typeface="+mn-lt"/>
              </a:rPr>
              <a:t> energy losses.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010400" y="1524000"/>
            <a:ext cx="2020888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After 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investigating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 energy use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at school, 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students and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 their families 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conducted an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 energy audit</a:t>
            </a:r>
          </a:p>
          <a:p>
            <a:pPr algn="ctr">
              <a:spcBef>
                <a:spcPct val="45000"/>
              </a:spcBef>
              <a:defRPr/>
            </a:pPr>
            <a:r>
              <a:rPr lang="en-US" sz="1800" dirty="0">
                <a:latin typeface="+mn-lt"/>
              </a:rPr>
              <a:t>at home.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76200"/>
            <a:ext cx="906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800" i="1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228600" y="4343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i="1"/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04800" y="5486400"/>
            <a:ext cx="334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i="1">
              <a:latin typeface="Comic Sans MS" pitchFamily="66" charset="0"/>
            </a:endParaRP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4800600" y="5791200"/>
            <a:ext cx="3465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9900"/>
                </a:solidFill>
                <a:latin typeface="+mn-lt"/>
              </a:rPr>
              <a:t>Reduce - Reuse - Recycle</a:t>
            </a: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152400" y="152400"/>
            <a:ext cx="4038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SP </a:t>
            </a:r>
            <a:r>
              <a:rPr lang="en-US" sz="2800" i="1" dirty="0">
                <a:solidFill>
                  <a:srgbClr val="008000"/>
                </a:solidFill>
                <a:latin typeface="+mn-lt"/>
              </a:rPr>
              <a:t>#3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8000"/>
                </a:solidFill>
                <a:latin typeface="+mn-lt"/>
              </a:rPr>
              <a:t>Solid Waste Reduction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0" y="1143000"/>
            <a:ext cx="37338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Print double-sided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Buy products with no packaging or with wrapping that can be reused or recycled.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Recycle ink cartridges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Set up outdoor composting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Plan an indoor or outdoor 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defRPr/>
            </a:pPr>
            <a:r>
              <a:rPr lang="en-US" sz="1800" dirty="0">
                <a:latin typeface="+mn-lt"/>
              </a:rPr>
              <a:t>      clean-up day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Arrange for curb-side pick-up of recyclables</a:t>
            </a:r>
          </a:p>
          <a:p>
            <a:pPr marL="282575" indent="-282575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No-waste lunch days</a:t>
            </a:r>
          </a:p>
        </p:txBody>
      </p:sp>
      <p:pic>
        <p:nvPicPr>
          <p:cNvPr id="17416" name="Picture 8" descr="D:\scans06\Dundalk High\dundalkh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354" y="1143001"/>
            <a:ext cx="5227638" cy="392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36576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Solid Waste</a:t>
            </a:r>
            <a:br>
              <a:rPr lang="en-US" sz="2800" i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Reduction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0" y="4114800"/>
            <a:ext cx="3886200" cy="1447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+mj-lt"/>
              </a:rPr>
              <a:t>A great example of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+mj-lt"/>
              </a:rPr>
              <a:t>cross-curricula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latin typeface="+mj-lt"/>
              </a:rPr>
              <a:t>connections</a:t>
            </a:r>
          </a:p>
        </p:txBody>
      </p:sp>
      <p:pic>
        <p:nvPicPr>
          <p:cNvPr id="18436" name="Picture 4" descr="reuseexamplecatoctinh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712788"/>
            <a:ext cx="5181600" cy="49323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886200" y="5486400"/>
            <a:ext cx="4648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en-US" sz="1800" dirty="0">
                <a:latin typeface="+mj-lt"/>
                <a:cs typeface="Arial" charset="0"/>
              </a:rPr>
              <a:t>Horseshoe crabs made from cans and other reused materials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914400" y="1981200"/>
            <a:ext cx="1981200" cy="14097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2500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Reduce</a:t>
            </a: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Reuse</a:t>
            </a:r>
          </a:p>
          <a:p>
            <a:pPr algn="ctr" eaLnBrk="0" hangingPunct="0">
              <a:spcAft>
                <a:spcPct val="2500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Recycle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P:\graphics and logos\Green Schools 2001\sparks4.jpg"/>
          <p:cNvPicPr>
            <a:picLocks noChangeAspect="1" noChangeArrowheads="1"/>
          </p:cNvPicPr>
          <p:nvPr/>
        </p:nvPicPr>
        <p:blipFill>
          <a:blip r:embed="rId3" cstate="print"/>
          <a:srcRect l="8598"/>
          <a:stretch>
            <a:fillRect/>
          </a:stretch>
        </p:blipFill>
        <p:spPr bwMode="auto">
          <a:xfrm>
            <a:off x="4724400" y="3886200"/>
            <a:ext cx="4114800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Picture 4" descr="Z:\SHARED\DESHARED\jarmacost\maeoe2002\proj18.jpg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228600" y="228600"/>
            <a:ext cx="4075113" cy="640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4495800" y="1219200"/>
            <a:ext cx="4419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30000"/>
              </a:spcAft>
              <a:defRPr/>
            </a:pPr>
            <a:r>
              <a:rPr lang="en-US" sz="2000" dirty="0">
                <a:latin typeface="+mn-lt"/>
              </a:rPr>
              <a:t>Students share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sz="2000" dirty="0">
                <a:latin typeface="+mn-lt"/>
              </a:rPr>
              <a:t>the challenge of planning and 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sz="2000" dirty="0">
                <a:latin typeface="+mn-lt"/>
              </a:rPr>
              <a:t>the fun of installation.</a:t>
            </a:r>
          </a:p>
          <a:p>
            <a:pPr algn="ctr" eaLnBrk="0" hangingPunct="0">
              <a:spcAft>
                <a:spcPct val="30000"/>
              </a:spcAft>
              <a:defRPr/>
            </a:pPr>
            <a:endParaRPr lang="en-US" sz="800" dirty="0">
              <a:latin typeface="+mn-lt"/>
            </a:endParaRP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sz="2000" dirty="0">
                <a:latin typeface="+mn-lt"/>
              </a:rPr>
              <a:t>They evaluate the results and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sz="2000" dirty="0">
                <a:latin typeface="+mn-lt"/>
              </a:rPr>
              <a:t>maintain the project 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sz="2000" dirty="0">
                <a:latin typeface="+mn-lt"/>
              </a:rPr>
              <a:t>for the long term.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4800600" y="0"/>
            <a:ext cx="419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 smtClean="0">
                <a:solidFill>
                  <a:srgbClr val="009900"/>
                </a:solidFill>
                <a:latin typeface="+mn-lt"/>
              </a:rPr>
              <a:t>SP </a:t>
            </a:r>
            <a:r>
              <a:rPr lang="en-US" sz="2800" i="1" dirty="0">
                <a:solidFill>
                  <a:srgbClr val="009900"/>
                </a:solidFill>
                <a:latin typeface="+mn-lt"/>
              </a:rPr>
              <a:t>#4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9900"/>
                </a:solidFill>
                <a:latin typeface="+mn-lt"/>
              </a:rPr>
              <a:t>Habitat Restoration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+mn-lt"/>
              </a:rPr>
              <a:t>What, where, and how: </a:t>
            </a:r>
            <a:r>
              <a:rPr lang="en-US" sz="3200" i="1" dirty="0" smtClean="0">
                <a:solidFill>
                  <a:srgbClr val="009900"/>
                </a:solidFill>
                <a:latin typeface="+mn-lt"/>
              </a:rPr>
              <a:t>Habitat Restoration</a:t>
            </a:r>
          </a:p>
        </p:txBody>
      </p:sp>
      <p:pic>
        <p:nvPicPr>
          <p:cNvPr id="20483" name="Picture 3" descr="habitatplanwmwinche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5105400" cy="478631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791200" y="914400"/>
            <a:ext cx="28956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Students conduct </a:t>
            </a:r>
          </a:p>
          <a:p>
            <a:pPr algn="ctr" eaLnBrk="0" hangingPunct="0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site assessments</a:t>
            </a:r>
          </a:p>
          <a:p>
            <a:pPr algn="ctr" eaLnBrk="0" hangingPunct="0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and plan </a:t>
            </a:r>
          </a:p>
          <a:p>
            <a:pPr algn="ctr" eaLnBrk="0" hangingPunct="0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schoolyard habitat </a:t>
            </a:r>
          </a:p>
          <a:p>
            <a:pPr algn="ctr" eaLnBrk="0" hangingPunct="0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p</a:t>
            </a:r>
            <a:r>
              <a:rPr lang="en-US" sz="2000" dirty="0" smtClean="0">
                <a:latin typeface="+mn-lt"/>
              </a:rPr>
              <a:t>rojects</a:t>
            </a:r>
            <a:r>
              <a:rPr lang="en-US" sz="2000" dirty="0">
                <a:latin typeface="+mn-lt"/>
              </a:rPr>
              <a:t>.</a:t>
            </a:r>
          </a:p>
          <a:p>
            <a:pPr algn="ctr" eaLnBrk="0" hangingPunct="0">
              <a:spcAft>
                <a:spcPct val="50000"/>
              </a:spcAft>
              <a:defRPr/>
            </a:pPr>
            <a:endParaRPr lang="en-US" sz="2000" dirty="0">
              <a:latin typeface="Comic Sans MS" pitchFamily="66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440501" y="4419600"/>
            <a:ext cx="177003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Student work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makes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excellent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d</a:t>
            </a:r>
            <a:r>
              <a:rPr lang="en-US" sz="2000" dirty="0" smtClean="0">
                <a:latin typeface="+mn-lt"/>
              </a:rPr>
              <a:t>ocumentation</a:t>
            </a:r>
            <a:r>
              <a:rPr lang="en-US" sz="2000" dirty="0">
                <a:latin typeface="+mn-lt"/>
              </a:rPr>
              <a:t>.</a:t>
            </a:r>
          </a:p>
        </p:txBody>
      </p:sp>
      <p:pic>
        <p:nvPicPr>
          <p:cNvPr id="20486" name="Picture 6" descr="Z:\SHARED\DESHARED\jarmacost\maeoe2002\proj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5105400"/>
            <a:ext cx="2362200" cy="1609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52425" y="5943600"/>
            <a:ext cx="3268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</a:rPr>
              <a:t>Design components add diversity</a:t>
            </a:r>
          </a:p>
          <a:p>
            <a:pPr algn="ctr">
              <a:defRPr/>
            </a:pPr>
            <a:r>
              <a:rPr lang="en-US" sz="1800" dirty="0">
                <a:latin typeface="+mn-lt"/>
              </a:rPr>
              <a:t>and  provide food and cover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boardwalkharfordglen"/>
          <p:cNvPicPr>
            <a:picLocks noChangeAspect="1" noChangeArrowheads="1"/>
          </p:cNvPicPr>
          <p:nvPr/>
        </p:nvPicPr>
        <p:blipFill>
          <a:blip r:embed="rId3" cstate="print"/>
          <a:srcRect b="42372"/>
          <a:stretch>
            <a:fillRect/>
          </a:stretch>
        </p:blipFill>
        <p:spPr bwMode="auto">
          <a:xfrm>
            <a:off x="228600" y="914400"/>
            <a:ext cx="5111750" cy="3336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334000" y="1066800"/>
            <a:ext cx="36544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  <a:cs typeface="Arial" charset="0"/>
              </a:rPr>
              <a:t>Boardwalks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  <a:cs typeface="Arial" charset="0"/>
              </a:rPr>
              <a:t>Nature trails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  <a:cs typeface="Arial" charset="0"/>
              </a:rPr>
              <a:t>Informational signs 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  <a:cs typeface="Arial" charset="0"/>
              </a:rPr>
              <a:t>Wildlife viewing blinds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228600" y="3048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SP </a:t>
            </a:r>
            <a:r>
              <a:rPr lang="en-US" sz="2800" i="1" dirty="0">
                <a:solidFill>
                  <a:srgbClr val="008000"/>
                </a:solidFill>
                <a:latin typeface="+mn-lt"/>
              </a:rPr>
              <a:t>#5      Building Structures for Learning</a:t>
            </a:r>
          </a:p>
        </p:txBody>
      </p:sp>
      <p:pic>
        <p:nvPicPr>
          <p:cNvPr id="21509" name="Picture 7" descr="bbfeed2"/>
          <p:cNvPicPr>
            <a:picLocks noChangeAspect="1" noChangeArrowheads="1"/>
          </p:cNvPicPr>
          <p:nvPr/>
        </p:nvPicPr>
        <p:blipFill>
          <a:blip r:embed="rId4" cstate="print"/>
          <a:srcRect b="5232"/>
          <a:stretch>
            <a:fillRect/>
          </a:stretch>
        </p:blipFill>
        <p:spPr bwMode="auto">
          <a:xfrm>
            <a:off x="5791200" y="3352800"/>
            <a:ext cx="2930525" cy="3243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11163" y="4419600"/>
            <a:ext cx="46291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Bird, bat, and butterfly boxes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Outdoor Classrooms: Built-in or moveable 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Native Maryland tree ID tags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Outdoor art: sculptures, murals</a:t>
            </a:r>
          </a:p>
          <a:p>
            <a:pPr algn="ctr">
              <a:spcAft>
                <a:spcPct val="50000"/>
              </a:spcAft>
              <a:defRPr/>
            </a:pPr>
            <a:r>
              <a:rPr lang="en-US" sz="2000" dirty="0">
                <a:latin typeface="+mn-lt"/>
              </a:rPr>
              <a:t>“Green Building”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proj8"/>
          <p:cNvPicPr>
            <a:picLocks noChangeAspect="1" noChangeArrowheads="1"/>
          </p:cNvPicPr>
          <p:nvPr/>
        </p:nvPicPr>
        <p:blipFill>
          <a:blip r:embed="rId3" cstate="print">
            <a:lum contrast="8000"/>
          </a:blip>
          <a:srcRect r="10791"/>
          <a:stretch>
            <a:fillRect/>
          </a:stretch>
        </p:blipFill>
        <p:spPr bwMode="auto">
          <a:xfrm>
            <a:off x="152400" y="1524000"/>
            <a:ext cx="4554538" cy="3200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914400" y="5270500"/>
            <a:ext cx="8001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7525" indent="-517525" eaLnBrk="0" hangingPunct="0"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If paving is old, cracked, or no longer needed, substitute pervious  pavers or planted areas.</a:t>
            </a:r>
          </a:p>
          <a:p>
            <a:pPr marL="517525" indent="-517525" eaLnBrk="0" hangingPunct="0">
              <a:buFont typeface="Wingdings" pitchFamily="2" charset="2"/>
              <a:buChar char="ü"/>
              <a:defRPr/>
            </a:pPr>
            <a:endParaRPr lang="en-US" sz="800" dirty="0">
              <a:latin typeface="+mn-lt"/>
            </a:endParaRPr>
          </a:p>
          <a:p>
            <a:pPr marL="517525" indent="-517525" eaLnBrk="0" hangingPunct="0">
              <a:buFont typeface="Wingdings" pitchFamily="2" charset="2"/>
              <a:buChar char="ü"/>
              <a:defRPr/>
            </a:pPr>
            <a:r>
              <a:rPr lang="en-US" sz="1800" dirty="0">
                <a:latin typeface="+mn-lt"/>
              </a:rPr>
              <a:t>To improve air quality, some schools set up “no-idling” zones and special carpool lanes.</a:t>
            </a:r>
          </a:p>
          <a:p>
            <a:pPr marL="517525" indent="-517525" eaLnBrk="0" hangingPunct="0">
              <a:defRPr/>
            </a:pPr>
            <a:r>
              <a:rPr lang="en-US" sz="1800" dirty="0">
                <a:latin typeface="Comic Sans MS" pitchFamily="66" charset="0"/>
              </a:rPr>
              <a:t>  </a:t>
            </a:r>
          </a:p>
        </p:txBody>
      </p:sp>
      <p:pic>
        <p:nvPicPr>
          <p:cNvPr id="22532" name="Picture 5" descr="proj7"/>
          <p:cNvPicPr>
            <a:picLocks noChangeAspect="1" noChangeArrowheads="1"/>
          </p:cNvPicPr>
          <p:nvPr/>
        </p:nvPicPr>
        <p:blipFill>
          <a:blip r:embed="rId4" cstate="print"/>
          <a:srcRect l="11264"/>
          <a:stretch>
            <a:fillRect/>
          </a:stretch>
        </p:blipFill>
        <p:spPr bwMode="auto">
          <a:xfrm>
            <a:off x="4724400" y="1524000"/>
            <a:ext cx="4259263" cy="3200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655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SP </a:t>
            </a:r>
            <a:r>
              <a:rPr lang="en-US" sz="2800" i="1" dirty="0">
                <a:solidFill>
                  <a:srgbClr val="008000"/>
                </a:solidFill>
                <a:latin typeface="+mn-lt"/>
              </a:rPr>
              <a:t>#6   Responsible Transportation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152400" y="990600"/>
            <a:ext cx="611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+mn-lt"/>
              </a:rPr>
              <a:t>Paved parking lots can contribute to polluted </a:t>
            </a:r>
            <a:r>
              <a:rPr lang="en-US" sz="1800" dirty="0" smtClean="0">
                <a:latin typeface="+mn-lt"/>
              </a:rPr>
              <a:t>storm water </a:t>
            </a:r>
            <a:r>
              <a:rPr lang="en-US" sz="1800" dirty="0">
                <a:latin typeface="+mn-lt"/>
              </a:rPr>
              <a:t>runoff </a:t>
            </a:r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457200"/>
            <a:ext cx="12763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051425" y="54022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3352800" y="4953000"/>
            <a:ext cx="1311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Other ideas</a:t>
            </a:r>
            <a:r>
              <a:rPr lang="en-US" sz="1800" dirty="0">
                <a:latin typeface="Comic Sans MS" pitchFamily="66" charset="0"/>
              </a:rPr>
              <a:t>:</a:t>
            </a:r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228600" y="40386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0099FF"/>
                </a:solidFill>
                <a:latin typeface="Comic Sans MS" pitchFamily="66" charset="0"/>
              </a:rPr>
              <a:t>Rain gardens</a:t>
            </a:r>
          </a:p>
          <a:p>
            <a:pPr algn="ctr"/>
            <a:r>
              <a:rPr lang="en-US" sz="1800" dirty="0">
                <a:solidFill>
                  <a:srgbClr val="0099FF"/>
                </a:solidFill>
                <a:latin typeface="Comic Sans MS" pitchFamily="66" charset="0"/>
              </a:rPr>
              <a:t>Are designed for bio-retention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381000" y="1524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 smtClean="0">
                <a:solidFill>
                  <a:srgbClr val="008000"/>
                </a:solidFill>
                <a:latin typeface="+mn-lt"/>
              </a:rPr>
              <a:t>SP </a:t>
            </a:r>
            <a:r>
              <a:rPr lang="en-US" sz="3200" i="1" dirty="0">
                <a:solidFill>
                  <a:srgbClr val="008000"/>
                </a:solidFill>
                <a:latin typeface="+mn-lt"/>
              </a:rPr>
              <a:t>#7  Healthy School Environment</a:t>
            </a:r>
          </a:p>
        </p:txBody>
      </p:sp>
      <p:sp>
        <p:nvSpPr>
          <p:cNvPr id="481283" name="Text Box 1027"/>
          <p:cNvSpPr txBox="1">
            <a:spLocks noChangeArrowheads="1"/>
          </p:cNvSpPr>
          <p:nvPr/>
        </p:nvSpPr>
        <p:spPr bwMode="auto">
          <a:xfrm>
            <a:off x="2362200" y="762000"/>
            <a:ext cx="434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What could </a:t>
            </a:r>
            <a:r>
              <a:rPr lang="en-US" i="1" dirty="0" smtClean="0">
                <a:solidFill>
                  <a:schemeClr val="accent2"/>
                </a:solidFill>
                <a:latin typeface="+mn-lt"/>
              </a:rPr>
              <a:t>students 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do?</a:t>
            </a:r>
            <a:r>
              <a:rPr lang="en-US" sz="4000" dirty="0">
                <a:solidFill>
                  <a:srgbClr val="008000"/>
                </a:solidFill>
                <a:latin typeface="+mn-lt"/>
              </a:rPr>
              <a:t> </a:t>
            </a:r>
          </a:p>
        </p:txBody>
      </p:sp>
      <p:sp>
        <p:nvSpPr>
          <p:cNvPr id="481285" name="Text Box 1029"/>
          <p:cNvSpPr txBox="1">
            <a:spLocks noChangeArrowheads="1"/>
          </p:cNvSpPr>
          <p:nvPr/>
        </p:nvSpPr>
        <p:spPr bwMode="auto">
          <a:xfrm>
            <a:off x="152400" y="1981200"/>
            <a:ext cx="2986088" cy="3698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Help keep it clean!  De-clutter</a:t>
            </a:r>
          </a:p>
        </p:txBody>
      </p:sp>
      <p:sp>
        <p:nvSpPr>
          <p:cNvPr id="481286" name="Text Box 1030"/>
          <p:cNvSpPr txBox="1">
            <a:spLocks noChangeArrowheads="1"/>
          </p:cNvSpPr>
          <p:nvPr/>
        </p:nvSpPr>
        <p:spPr bwMode="auto">
          <a:xfrm>
            <a:off x="5486400" y="1905000"/>
            <a:ext cx="2636838" cy="3698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+mn-lt"/>
              </a:rPr>
              <a:t>Test school drinking water</a:t>
            </a:r>
          </a:p>
        </p:txBody>
      </p:sp>
      <p:sp>
        <p:nvSpPr>
          <p:cNvPr id="481287" name="Text Box 1031"/>
          <p:cNvSpPr txBox="1">
            <a:spLocks noChangeArrowheads="1"/>
          </p:cNvSpPr>
          <p:nvPr/>
        </p:nvSpPr>
        <p:spPr bwMode="auto">
          <a:xfrm>
            <a:off x="1295400" y="2743200"/>
            <a:ext cx="5943600" cy="3698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Monitor for air flow, temperature, excess moisture, and mold</a:t>
            </a:r>
          </a:p>
        </p:txBody>
      </p:sp>
      <p:sp>
        <p:nvSpPr>
          <p:cNvPr id="481289" name="Text Box 1033"/>
          <p:cNvSpPr txBox="1">
            <a:spLocks noChangeArrowheads="1"/>
          </p:cNvSpPr>
          <p:nvPr/>
        </p:nvSpPr>
        <p:spPr bwMode="auto">
          <a:xfrm>
            <a:off x="1676400" y="4267200"/>
            <a:ext cx="4775200" cy="36933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Grow indoor plants to improve school air quality</a:t>
            </a:r>
            <a:endParaRPr lang="en-US" sz="1800" dirty="0">
              <a:latin typeface="+mn-lt"/>
            </a:endParaRPr>
          </a:p>
        </p:txBody>
      </p:sp>
      <p:sp>
        <p:nvSpPr>
          <p:cNvPr id="481290" name="Text Box 1034"/>
          <p:cNvSpPr txBox="1">
            <a:spLocks noChangeArrowheads="1"/>
          </p:cNvSpPr>
          <p:nvPr/>
        </p:nvSpPr>
        <p:spPr bwMode="auto">
          <a:xfrm>
            <a:off x="1145380" y="3498056"/>
            <a:ext cx="6243638" cy="3698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Invite animals and pets to “visit” rather than live in the classroom</a:t>
            </a:r>
          </a:p>
        </p:txBody>
      </p:sp>
      <p:sp>
        <p:nvSpPr>
          <p:cNvPr id="481291" name="Text Box 1035"/>
          <p:cNvSpPr txBox="1">
            <a:spLocks noChangeArrowheads="1"/>
          </p:cNvSpPr>
          <p:nvPr/>
        </p:nvSpPr>
        <p:spPr bwMode="auto">
          <a:xfrm>
            <a:off x="3338099" y="4953000"/>
            <a:ext cx="1858201" cy="36933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School Gardening</a:t>
            </a:r>
            <a:endParaRPr lang="en-US" sz="1800" dirty="0">
              <a:latin typeface="+mn-lt"/>
            </a:endParaRPr>
          </a:p>
        </p:txBody>
      </p:sp>
      <p:sp>
        <p:nvSpPr>
          <p:cNvPr id="481293" name="Rectangle 1037"/>
          <p:cNvSpPr>
            <a:spLocks noChangeArrowheads="1"/>
          </p:cNvSpPr>
          <p:nvPr/>
        </p:nvSpPr>
        <p:spPr bwMode="auto">
          <a:xfrm>
            <a:off x="2473451" y="6324600"/>
            <a:ext cx="4044697" cy="36933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Host a Recycling Olympics or Green Run</a:t>
            </a:r>
            <a:endParaRPr lang="en-US" sz="1800" dirty="0">
              <a:latin typeface="+mn-lt"/>
            </a:endParaRPr>
          </a:p>
        </p:txBody>
      </p:sp>
      <p:sp>
        <p:nvSpPr>
          <p:cNvPr id="481294" name="Rectangle 1038"/>
          <p:cNvSpPr>
            <a:spLocks noChangeArrowheads="1"/>
          </p:cNvSpPr>
          <p:nvPr/>
        </p:nvSpPr>
        <p:spPr bwMode="auto">
          <a:xfrm>
            <a:off x="533400" y="5638800"/>
            <a:ext cx="8077200" cy="36933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+mn-lt"/>
              </a:rPr>
              <a:t>Schoolyard and/or Community Clean Up (e.g. Potomac Watershed Clean Up) </a:t>
            </a:r>
            <a:endParaRPr lang="en-US" sz="1800" dirty="0">
              <a:latin typeface="+mn-lt"/>
            </a:endParaRPr>
          </a:p>
        </p:txBody>
      </p:sp>
      <p:pic>
        <p:nvPicPr>
          <p:cNvPr id="481296" name="Picture 1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0663" y="1828800"/>
            <a:ext cx="100647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-152400"/>
            <a:ext cx="4267200" cy="75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75000"/>
              </a:lnSpc>
              <a:defRPr/>
            </a:pPr>
            <a:r>
              <a:rPr lang="en-US" i="1" dirty="0">
                <a:solidFill>
                  <a:srgbClr val="009900"/>
                </a:solidFill>
                <a:latin typeface="+mn-lt"/>
              </a:rPr>
              <a:t>MAEOE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Parents and PTA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b="1" i="1" dirty="0">
                <a:solidFill>
                  <a:srgbClr val="008000"/>
                </a:solidFill>
              </a:rPr>
              <a:t>MD Green Centers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Forestry Board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Chesapeake Bay Trust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Local county agencies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MD DNR, MDE, MSDE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Colleges and Universities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Non-profit groups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UMD Cooperative Extension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Local garden clubs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Local businesses and organizations</a:t>
            </a:r>
          </a:p>
          <a:p>
            <a:pPr eaLnBrk="0" hangingPunct="0">
              <a:lnSpc>
                <a:spcPct val="175000"/>
              </a:lnSpc>
              <a:defRPr/>
            </a:pPr>
            <a:r>
              <a:rPr lang="en-US" sz="2000" dirty="0">
                <a:latin typeface="+mn-lt"/>
              </a:rPr>
              <a:t>Federal agencies/EPA</a:t>
            </a:r>
          </a:p>
          <a:p>
            <a:pPr eaLnBrk="0" hangingPunct="0">
              <a:defRPr/>
            </a:pPr>
            <a:endParaRPr lang="en-US" sz="2000" dirty="0">
              <a:latin typeface="Comic Sans MS" pitchFamily="66" charset="0"/>
            </a:endParaRPr>
          </a:p>
        </p:txBody>
      </p:sp>
      <p:pic>
        <p:nvPicPr>
          <p:cNvPr id="24579" name="Picture 4" descr="proj21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l="21208" r="7712"/>
          <a:stretch>
            <a:fillRect/>
          </a:stretch>
        </p:blipFill>
        <p:spPr bwMode="auto">
          <a:xfrm>
            <a:off x="3200400" y="381000"/>
            <a:ext cx="2681288" cy="297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6008688" y="1066800"/>
            <a:ext cx="29019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latin typeface="Comic Sans MS" pitchFamily="66" charset="0"/>
              </a:rPr>
              <a:t>and</a:t>
            </a:r>
          </a:p>
          <a:p>
            <a:pPr algn="ctr" eaLnBrk="0" hangingPunct="0">
              <a:defRPr/>
            </a:pPr>
            <a:endParaRPr lang="en-US" sz="1200" dirty="0"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en-US" sz="3600" i="1" dirty="0">
                <a:solidFill>
                  <a:srgbClr val="008000"/>
                </a:solidFill>
                <a:latin typeface="+mn-lt"/>
              </a:rPr>
              <a:t>COMMUNITY</a:t>
            </a:r>
          </a:p>
          <a:p>
            <a:pPr algn="ctr" eaLnBrk="0" hangingPunct="0">
              <a:defRPr/>
            </a:pPr>
            <a:r>
              <a:rPr lang="en-US" sz="3600" i="1" dirty="0">
                <a:solidFill>
                  <a:srgbClr val="008000"/>
                </a:solidFill>
                <a:latin typeface="+mn-lt"/>
              </a:rPr>
              <a:t>PARTNERS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019800" y="381000"/>
            <a:ext cx="2749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i="1" dirty="0">
                <a:solidFill>
                  <a:srgbClr val="008000"/>
                </a:solidFill>
                <a:latin typeface="+mn-lt"/>
              </a:rPr>
              <a:t>RESOURCES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4582" name="Picture 7" descr="wmwin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581400"/>
            <a:ext cx="4530725" cy="3079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050"/>
          <p:cNvSpPr txBox="1">
            <a:spLocks noChangeArrowheads="1"/>
          </p:cNvSpPr>
          <p:nvPr/>
        </p:nvSpPr>
        <p:spPr bwMode="auto">
          <a:xfrm>
            <a:off x="381000" y="207963"/>
            <a:ext cx="4989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How to get started…..</a:t>
            </a:r>
          </a:p>
        </p:txBody>
      </p:sp>
      <p:sp>
        <p:nvSpPr>
          <p:cNvPr id="552963" name="Rectangle 2051"/>
          <p:cNvSpPr>
            <a:spLocks noChangeArrowheads="1"/>
          </p:cNvSpPr>
          <p:nvPr/>
        </p:nvSpPr>
        <p:spPr bwMode="auto">
          <a:xfrm>
            <a:off x="457200" y="5943600"/>
            <a:ext cx="388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5400" b="1" i="1" dirty="0">
                <a:solidFill>
                  <a:schemeClr val="accent2"/>
                </a:solidFill>
                <a:latin typeface="+mn-lt"/>
              </a:rPr>
              <a:t>C</a:t>
            </a:r>
            <a:r>
              <a:rPr lang="en-US" sz="5400" b="1" i="1" dirty="0">
                <a:solidFill>
                  <a:srgbClr val="FF6600"/>
                </a:solidFill>
                <a:latin typeface="+mn-lt"/>
              </a:rPr>
              <a:t>e</a:t>
            </a:r>
            <a:r>
              <a:rPr lang="en-US" sz="5400" b="1" i="1" dirty="0">
                <a:latin typeface="+mn-lt"/>
              </a:rPr>
              <a:t>l</a:t>
            </a:r>
            <a:r>
              <a:rPr lang="en-US" sz="5400" b="1" i="1" dirty="0">
                <a:solidFill>
                  <a:srgbClr val="9900CC"/>
                </a:solidFill>
                <a:latin typeface="+mn-lt"/>
              </a:rPr>
              <a:t>e</a:t>
            </a:r>
            <a:r>
              <a:rPr lang="en-US" sz="5400" b="1" i="1" dirty="0">
                <a:solidFill>
                  <a:srgbClr val="009900"/>
                </a:solidFill>
                <a:latin typeface="+mn-lt"/>
              </a:rPr>
              <a:t>b</a:t>
            </a:r>
            <a:r>
              <a:rPr lang="en-US" sz="5400" b="1" i="1" dirty="0">
                <a:solidFill>
                  <a:srgbClr val="FFCC00"/>
                </a:solidFill>
                <a:latin typeface="+mn-lt"/>
              </a:rPr>
              <a:t>r</a:t>
            </a:r>
            <a:r>
              <a:rPr lang="en-US" sz="5400" b="1" i="1" dirty="0">
                <a:solidFill>
                  <a:srgbClr val="FF3300"/>
                </a:solidFill>
                <a:latin typeface="+mn-lt"/>
              </a:rPr>
              <a:t>a</a:t>
            </a:r>
            <a:r>
              <a:rPr lang="en-US" sz="5400" b="1" i="1" dirty="0">
                <a:solidFill>
                  <a:srgbClr val="00FFFF"/>
                </a:solidFill>
                <a:latin typeface="+mn-lt"/>
              </a:rPr>
              <a:t>t</a:t>
            </a:r>
            <a:r>
              <a:rPr lang="en-US" sz="5400" b="1" i="1" dirty="0">
                <a:solidFill>
                  <a:srgbClr val="33CC33"/>
                </a:solidFill>
                <a:latin typeface="+mn-lt"/>
              </a:rPr>
              <a:t>e</a:t>
            </a:r>
            <a:r>
              <a:rPr lang="en-US" sz="5400" b="1" i="1" dirty="0">
                <a:solidFill>
                  <a:schemeClr val="accent2"/>
                </a:solidFill>
                <a:latin typeface="+mn-lt"/>
              </a:rPr>
              <a:t>!</a:t>
            </a:r>
          </a:p>
        </p:txBody>
      </p:sp>
      <p:sp>
        <p:nvSpPr>
          <p:cNvPr id="552964" name="Text Box 2052"/>
          <p:cNvSpPr txBox="1">
            <a:spLocks noChangeArrowheads="1"/>
          </p:cNvSpPr>
          <p:nvPr/>
        </p:nvSpPr>
        <p:spPr bwMode="auto">
          <a:xfrm>
            <a:off x="228600" y="5105400"/>
            <a:ext cx="4953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ü"/>
              <a:defRPr/>
            </a:pPr>
            <a:r>
              <a:rPr lang="en-US" sz="2600" dirty="0">
                <a:latin typeface="+mn-lt"/>
              </a:rPr>
              <a:t>Submit by the deadline</a:t>
            </a:r>
          </a:p>
        </p:txBody>
      </p:sp>
      <p:sp>
        <p:nvSpPr>
          <p:cNvPr id="25605" name="Text Box 2053"/>
          <p:cNvSpPr txBox="1">
            <a:spLocks noChangeArrowheads="1"/>
          </p:cNvSpPr>
          <p:nvPr/>
        </p:nvSpPr>
        <p:spPr bwMode="auto">
          <a:xfrm>
            <a:off x="593725" y="803275"/>
            <a:ext cx="268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52966" name="Text Box 2054"/>
          <p:cNvSpPr txBox="1">
            <a:spLocks noChangeArrowheads="1"/>
          </p:cNvSpPr>
          <p:nvPr/>
        </p:nvSpPr>
        <p:spPr bwMode="auto">
          <a:xfrm>
            <a:off x="228600" y="3581400"/>
            <a:ext cx="5181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eaLnBrk="0" hangingPunct="0">
              <a:buFont typeface="Wingdings" pitchFamily="2" charset="2"/>
              <a:buChar char="ü"/>
              <a:defRPr/>
            </a:pPr>
            <a:r>
              <a:rPr lang="en-US" sz="2600" dirty="0">
                <a:latin typeface="Comic Sans MS" pitchFamily="66" charset="0"/>
              </a:rPr>
              <a:t> </a:t>
            </a:r>
            <a:r>
              <a:rPr lang="en-US" sz="2600" dirty="0">
                <a:latin typeface="+mn-lt"/>
              </a:rPr>
              <a:t>Complete all requirements</a:t>
            </a:r>
          </a:p>
          <a:p>
            <a:pPr marL="225425" indent="-225425" eaLnBrk="0" hangingPunct="0">
              <a:buFont typeface="Wingdings" pitchFamily="2" charset="2"/>
              <a:buNone/>
              <a:defRPr/>
            </a:pPr>
            <a:r>
              <a:rPr lang="en-US" sz="2600" dirty="0">
                <a:latin typeface="Comic Sans MS" pitchFamily="66" charset="0"/>
              </a:rPr>
              <a:t>    </a:t>
            </a:r>
            <a:endParaRPr lang="en-US" sz="2600" dirty="0"/>
          </a:p>
        </p:txBody>
      </p:sp>
      <p:sp>
        <p:nvSpPr>
          <p:cNvPr id="552967" name="Text Box 2055"/>
          <p:cNvSpPr txBox="1">
            <a:spLocks noChangeArrowheads="1"/>
          </p:cNvSpPr>
          <p:nvPr/>
        </p:nvSpPr>
        <p:spPr bwMode="auto">
          <a:xfrm>
            <a:off x="228600" y="4343400"/>
            <a:ext cx="4572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ü"/>
              <a:defRPr/>
            </a:pPr>
            <a:r>
              <a:rPr lang="en-US" sz="2600" dirty="0">
                <a:latin typeface="Comic Sans MS" pitchFamily="66" charset="0"/>
              </a:rPr>
              <a:t> </a:t>
            </a:r>
            <a:r>
              <a:rPr lang="en-US" sz="2600" dirty="0">
                <a:latin typeface="+mn-lt"/>
              </a:rPr>
              <a:t>Document your actions</a:t>
            </a:r>
          </a:p>
        </p:txBody>
      </p:sp>
      <p:sp>
        <p:nvSpPr>
          <p:cNvPr id="552968" name="Rectangle 2056"/>
          <p:cNvSpPr>
            <a:spLocks noChangeArrowheads="1"/>
          </p:cNvSpPr>
          <p:nvPr/>
        </p:nvSpPr>
        <p:spPr bwMode="auto">
          <a:xfrm>
            <a:off x="152400" y="1295400"/>
            <a:ext cx="7734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indent="-342900">
              <a:buFont typeface="Wingdings" pitchFamily="2" charset="2"/>
              <a:buChar char="ü"/>
              <a:defRPr/>
            </a:pPr>
            <a:r>
              <a:rPr lang="en-US" sz="2600" dirty="0">
                <a:latin typeface="Comic Sans MS" pitchFamily="66" charset="0"/>
              </a:rPr>
              <a:t> </a:t>
            </a:r>
            <a:r>
              <a:rPr lang="en-US" sz="2600" dirty="0">
                <a:latin typeface="+mn-lt"/>
              </a:rPr>
              <a:t>Assemble a </a:t>
            </a:r>
            <a:r>
              <a:rPr lang="en-US" sz="2600" dirty="0">
                <a:solidFill>
                  <a:srgbClr val="008000"/>
                </a:solidFill>
                <a:latin typeface="+mn-lt"/>
              </a:rPr>
              <a:t>Green School Committee</a:t>
            </a:r>
            <a:r>
              <a:rPr lang="en-US" sz="2600" dirty="0">
                <a:latin typeface="+mn-lt"/>
              </a:rPr>
              <a:t> at your school</a:t>
            </a:r>
          </a:p>
        </p:txBody>
      </p:sp>
      <p:sp>
        <p:nvSpPr>
          <p:cNvPr id="552969" name="Rectangle 2057"/>
          <p:cNvSpPr>
            <a:spLocks noChangeArrowheads="1"/>
          </p:cNvSpPr>
          <p:nvPr/>
        </p:nvSpPr>
        <p:spPr bwMode="auto">
          <a:xfrm>
            <a:off x="228600" y="2057400"/>
            <a:ext cx="5334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4813" indent="-404813">
              <a:buFont typeface="Wingdings" pitchFamily="2" charset="2"/>
              <a:buChar char="ü"/>
              <a:defRPr/>
            </a:pPr>
            <a:r>
              <a:rPr lang="en-US" sz="2600" dirty="0">
                <a:latin typeface="+mn-lt"/>
              </a:rPr>
              <a:t>Identify the curriculum connections and the actions you’ve </a:t>
            </a:r>
            <a:r>
              <a:rPr lang="en-US" sz="2600" u="sng" dirty="0">
                <a:latin typeface="+mn-lt"/>
              </a:rPr>
              <a:t>already</a:t>
            </a:r>
            <a:r>
              <a:rPr lang="en-US" sz="2600" dirty="0">
                <a:latin typeface="+mn-lt"/>
              </a:rPr>
              <a:t> accomplished</a:t>
            </a:r>
          </a:p>
        </p:txBody>
      </p:sp>
      <p:pic>
        <p:nvPicPr>
          <p:cNvPr id="25610" name="Picture 2058" descr="bodkin2"/>
          <p:cNvPicPr>
            <a:picLocks noChangeAspect="1" noChangeArrowheads="1"/>
          </p:cNvPicPr>
          <p:nvPr/>
        </p:nvPicPr>
        <p:blipFill>
          <a:blip r:embed="rId3" cstate="print"/>
          <a:srcRect l="3081" t="8539"/>
          <a:stretch>
            <a:fillRect/>
          </a:stretch>
        </p:blipFill>
        <p:spPr bwMode="auto">
          <a:xfrm>
            <a:off x="5638800" y="2192338"/>
            <a:ext cx="2994025" cy="4159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2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2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3" grpId="0" autoUpdateAnimBg="0"/>
      <p:bldP spid="552964" grpId="0" autoUpdateAnimBg="0"/>
      <p:bldP spid="552966" grpId="0" autoUpdateAnimBg="0"/>
      <p:bldP spid="552967" grpId="0" autoUpdateAnimBg="0"/>
      <p:bldP spid="552968" grpId="0" autoUpdateAnimBg="0"/>
      <p:bldP spid="55296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scension es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228600" y="152400"/>
            <a:ext cx="4343400" cy="28241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267200" y="1066800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 smtClean="0">
                <a:latin typeface="+mn-lt"/>
              </a:rPr>
              <a:t>Ascension</a:t>
            </a:r>
            <a:endParaRPr lang="en-US" sz="1800" dirty="0">
              <a:latin typeface="+mn-lt"/>
            </a:endParaRPr>
          </a:p>
          <a:p>
            <a:pPr algn="ctr" eaLnBrk="0" hangingPunct="0">
              <a:defRPr/>
            </a:pPr>
            <a:r>
              <a:rPr lang="en-US" sz="1800" dirty="0">
                <a:latin typeface="+mn-lt"/>
              </a:rPr>
              <a:t>Catholic School Halethorpe</a:t>
            </a:r>
          </a:p>
          <a:p>
            <a:pPr algn="ctr" eaLnBrk="0" hangingPunct="0">
              <a:defRPr/>
            </a:pPr>
            <a:r>
              <a:rPr lang="en-US" sz="1800" dirty="0">
                <a:latin typeface="+mn-lt"/>
              </a:rPr>
              <a:t>Baltimore County</a:t>
            </a:r>
            <a:endParaRPr lang="en-US" dirty="0">
              <a:latin typeface="+mn-lt"/>
            </a:endParaRPr>
          </a:p>
        </p:txBody>
      </p:sp>
      <p:pic>
        <p:nvPicPr>
          <p:cNvPr id="7172" name="Picture 4" descr="kids grasses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b="3568"/>
          <a:stretch>
            <a:fillRect/>
          </a:stretch>
        </p:blipFill>
        <p:spPr bwMode="auto">
          <a:xfrm>
            <a:off x="6745288" y="152400"/>
            <a:ext cx="2228850" cy="3429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3" name="Picture 5" descr="where to plant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4876800" y="3736975"/>
            <a:ext cx="4170363" cy="29575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3048000"/>
            <a:ext cx="48006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0988" indent="-280988" eaLnBrk="0" hangingPunct="0">
              <a:defRPr/>
            </a:pPr>
            <a:r>
              <a:rPr lang="en-US" sz="2800" dirty="0">
                <a:solidFill>
                  <a:srgbClr val="339933"/>
                </a:solidFill>
                <a:latin typeface="+mn-lt"/>
              </a:rPr>
              <a:t>    Maryland Green Schools</a:t>
            </a:r>
            <a:r>
              <a:rPr lang="en-US" dirty="0">
                <a:latin typeface="+mn-lt"/>
              </a:rPr>
              <a:t> </a:t>
            </a:r>
          </a:p>
          <a:p>
            <a:pPr marL="280988" indent="-280988" eaLnBrk="0" hangingPunct="0">
              <a:defRPr/>
            </a:pPr>
            <a:endParaRPr lang="en-US" sz="1400" dirty="0">
              <a:latin typeface="+mn-lt"/>
            </a:endParaRPr>
          </a:p>
          <a:p>
            <a:pPr marL="280988" indent="-280988" eaLnBrk="0" hangingPunct="0">
              <a:spcAft>
                <a:spcPct val="15000"/>
              </a:spcAft>
              <a:buFontTx/>
              <a:buChar char="•"/>
              <a:defRPr/>
            </a:pPr>
            <a:r>
              <a:rPr lang="en-US" sz="2000" dirty="0">
                <a:latin typeface="+mn-lt"/>
              </a:rPr>
              <a:t>Use the curriculum, school, and community sites to investigate environmental issues and take action</a:t>
            </a:r>
          </a:p>
          <a:p>
            <a:pPr marL="280988" indent="-280988" eaLnBrk="0" hangingPunct="0">
              <a:spcAft>
                <a:spcPct val="15000"/>
              </a:spcAft>
              <a:defRPr/>
            </a:pPr>
            <a:endParaRPr lang="en-US" sz="2000" dirty="0">
              <a:latin typeface="+mn-lt"/>
            </a:endParaRPr>
          </a:p>
          <a:p>
            <a:pPr marL="280988" indent="-280988" eaLnBrk="0" hangingPunct="0">
              <a:spcAft>
                <a:spcPct val="15000"/>
              </a:spcAft>
              <a:buFontTx/>
              <a:buChar char="•"/>
              <a:defRPr/>
            </a:pPr>
            <a:r>
              <a:rPr lang="en-US" sz="2000" dirty="0">
                <a:latin typeface="+mn-lt"/>
              </a:rPr>
              <a:t>Model Environmental </a:t>
            </a:r>
            <a:r>
              <a:rPr lang="en-US" sz="2000" dirty="0" smtClean="0">
                <a:latin typeface="+mn-lt"/>
              </a:rPr>
              <a:t>Sustainable Practices</a:t>
            </a:r>
            <a:endParaRPr lang="en-US" sz="2000" dirty="0">
              <a:latin typeface="+mn-lt"/>
            </a:endParaRPr>
          </a:p>
          <a:p>
            <a:pPr marL="280988" indent="-280988" eaLnBrk="0" hangingPunct="0">
              <a:spcAft>
                <a:spcPct val="15000"/>
              </a:spcAft>
              <a:defRPr/>
            </a:pPr>
            <a:endParaRPr lang="en-US" sz="2000" dirty="0">
              <a:latin typeface="+mn-lt"/>
            </a:endParaRPr>
          </a:p>
          <a:p>
            <a:pPr marL="280988" indent="-280988" eaLnBrk="0" hangingPunct="0">
              <a:spcAft>
                <a:spcPct val="15000"/>
              </a:spcAft>
              <a:buFontTx/>
              <a:buChar char="•"/>
              <a:defRPr/>
            </a:pPr>
            <a:r>
              <a:rPr lang="en-US" sz="2000" dirty="0">
                <a:latin typeface="+mn-lt"/>
              </a:rPr>
              <a:t>Build community partnerships for stewardship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371600" y="304800"/>
            <a:ext cx="6796088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Maryland’s</a:t>
            </a:r>
            <a:r>
              <a:rPr lang="en-US" sz="4000" i="1" dirty="0">
                <a:latin typeface="+mn-lt"/>
              </a:rPr>
              <a:t> </a:t>
            </a:r>
            <a:r>
              <a:rPr lang="en-US" sz="4000" i="1" dirty="0">
                <a:solidFill>
                  <a:srgbClr val="009900"/>
                </a:solidFill>
                <a:latin typeface="+mn-lt"/>
              </a:rPr>
              <a:t>Green Schools</a:t>
            </a:r>
            <a:endParaRPr lang="en-US" sz="2000" dirty="0">
              <a:solidFill>
                <a:srgbClr val="00CC00"/>
              </a:solidFill>
              <a:latin typeface="+mn-lt"/>
            </a:endParaRPr>
          </a:p>
          <a:p>
            <a:pPr algn="ctr" eaLnBrk="0" hangingPunct="0">
              <a:defRPr/>
            </a:pPr>
            <a:endParaRPr lang="en-US" sz="2000" dirty="0">
              <a:solidFill>
                <a:srgbClr val="00CC00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endParaRPr lang="en-US" sz="800" dirty="0">
              <a:solidFill>
                <a:srgbClr val="00CC00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en-US" sz="3200" dirty="0">
                <a:latin typeface="+mn-lt"/>
              </a:rPr>
              <a:t>Highly visible models</a:t>
            </a:r>
          </a:p>
          <a:p>
            <a:pPr algn="ctr" eaLnBrk="0" hangingPunct="0">
              <a:defRPr/>
            </a:pPr>
            <a:endParaRPr lang="en-US" sz="1600" dirty="0">
              <a:latin typeface="+mn-lt"/>
            </a:endParaRPr>
          </a:p>
          <a:p>
            <a:pPr algn="ctr" eaLnBrk="0" hangingPunct="0">
              <a:defRPr/>
            </a:pPr>
            <a:r>
              <a:rPr lang="en-US" sz="3200" dirty="0">
                <a:latin typeface="+mn-lt"/>
              </a:rPr>
              <a:t>for other schools and for the community</a:t>
            </a:r>
            <a:endParaRPr lang="en-US" dirty="0">
              <a:latin typeface="+mn-lt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8600" y="4724400"/>
            <a:ext cx="2743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Once earned,</a:t>
            </a:r>
          </a:p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the designation </a:t>
            </a:r>
          </a:p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lasts </a:t>
            </a:r>
            <a:r>
              <a:rPr lang="en-US" i="1" dirty="0">
                <a:solidFill>
                  <a:srgbClr val="009900"/>
                </a:solidFill>
                <a:latin typeface="+mn-lt"/>
              </a:rPr>
              <a:t>4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 years</a:t>
            </a:r>
            <a:endParaRPr lang="en-US" dirty="0">
              <a:solidFill>
                <a:srgbClr val="00CC00"/>
              </a:solidFill>
              <a:latin typeface="+mn-lt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716338" y="4800600"/>
            <a:ext cx="15065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Rewards </a:t>
            </a:r>
          </a:p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and</a:t>
            </a:r>
          </a:p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Incentives 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867400" y="4724400"/>
            <a:ext cx="3109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Re-application: </a:t>
            </a:r>
          </a:p>
          <a:p>
            <a:pPr algn="ctr" eaLnBrk="0" hangingPunct="0"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a renewing and energizing process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971800" y="5029200"/>
            <a:ext cx="534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ym typeface="Symbol" pitchFamily="18" charset="2"/>
              </a:rPr>
              <a:t></a:t>
            </a:r>
            <a:endParaRPr lang="en-US" i="1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410200" y="5029200"/>
            <a:ext cx="534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ym typeface="Symbol" pitchFamily="18" charset="2"/>
              </a:rPr>
              <a:t>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04800" y="4495800"/>
            <a:ext cx="2590800" cy="16764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3505200" y="4419600"/>
            <a:ext cx="1905000" cy="19050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6019800" y="4419600"/>
            <a:ext cx="2895600" cy="17526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5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313" y="3200400"/>
            <a:ext cx="16795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har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396" y="304799"/>
            <a:ext cx="1147886" cy="146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28600" y="152400"/>
            <a:ext cx="5253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i="1" dirty="0">
                <a:solidFill>
                  <a:srgbClr val="008000"/>
                </a:solidFill>
                <a:latin typeface="+mn-lt"/>
              </a:rPr>
              <a:t>MD Green Schools*</a:t>
            </a:r>
            <a:r>
              <a:rPr lang="en-US" sz="2800" dirty="0">
                <a:latin typeface="+mn-lt"/>
              </a:rPr>
              <a:t> by county/city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414337"/>
            <a:ext cx="16795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57200" y="6858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solidFill>
                  <a:schemeClr val="accent2"/>
                </a:solidFill>
                <a:latin typeface="+mn-lt"/>
              </a:rPr>
              <a:t>Current 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as 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of 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Spring 2016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57200" y="1066800"/>
            <a:ext cx="8458200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en-US" dirty="0" smtClean="0">
              <a:latin typeface="+mn-lt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dirty="0">
                <a:latin typeface="+mn-lt"/>
              </a:rPr>
              <a:t>	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dirty="0">
              <a:latin typeface="+mn-lt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04800" y="6324600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i="1" dirty="0">
                <a:solidFill>
                  <a:srgbClr val="009900"/>
                </a:solidFill>
                <a:latin typeface="Comic Sans MS" pitchFamily="66" charset="0"/>
              </a:rPr>
              <a:t>*</a:t>
            </a:r>
            <a:r>
              <a:rPr lang="en-US" sz="2000" i="1" dirty="0">
                <a:solidFill>
                  <a:srgbClr val="009900"/>
                </a:solidFill>
                <a:latin typeface="+mn-lt"/>
              </a:rPr>
              <a:t>Supported </a:t>
            </a:r>
            <a:r>
              <a:rPr lang="en-US" sz="2000" i="1">
                <a:solidFill>
                  <a:srgbClr val="009900"/>
                </a:solidFill>
                <a:latin typeface="+mn-lt"/>
              </a:rPr>
              <a:t>by </a:t>
            </a:r>
            <a:r>
              <a:rPr lang="en-US" sz="2000" i="1" smtClean="0">
                <a:solidFill>
                  <a:srgbClr val="009900"/>
                </a:solidFill>
                <a:latin typeface="+mn-lt"/>
              </a:rPr>
              <a:t>39 </a:t>
            </a:r>
            <a:r>
              <a:rPr lang="en-US" sz="2000" i="1" dirty="0">
                <a:solidFill>
                  <a:srgbClr val="009900"/>
                </a:solidFill>
                <a:latin typeface="+mn-lt"/>
              </a:rPr>
              <a:t>Maryland Green Centers</a:t>
            </a:r>
          </a:p>
        </p:txBody>
      </p:sp>
      <p:pic>
        <p:nvPicPr>
          <p:cNvPr id="9" name="char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6200" y="4800600"/>
            <a:ext cx="1076143" cy="1371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17201"/>
              </p:ext>
            </p:extLst>
          </p:nvPr>
        </p:nvGraphicFramePr>
        <p:xfrm>
          <a:off x="897803" y="1129210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MD Green Schools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Allegany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Harford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Anne Arundel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Baltimore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24968">
                <a:tc>
                  <a:txBody>
                    <a:bodyPr/>
                    <a:lstStyle/>
                    <a:p>
                      <a:r>
                        <a:rPr lang="en-US" dirty="0" smtClean="0"/>
                        <a:t>Baltimore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Montgomery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Calvert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Prince Georges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Caroline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Queen</a:t>
                      </a:r>
                      <a:r>
                        <a:rPr lang="en-US" baseline="0" dirty="0" smtClean="0"/>
                        <a:t> Anne’s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Carroll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Somerset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Cecil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St. Mary’s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Talbot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Dorchester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Washington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Fredrick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Wicomico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Garrett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Worcester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114800" y="685800"/>
            <a:ext cx="50292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  <a:buFont typeface="Wingdings" pitchFamily="2" charset="2"/>
              <a:buNone/>
            </a:pPr>
            <a:endParaRPr lang="en-US" sz="1800" i="1">
              <a:latin typeface="Comic Sans MS" pitchFamily="66" charset="0"/>
            </a:endParaRPr>
          </a:p>
          <a:p>
            <a:pPr eaLnBrk="0" hangingPunct="0">
              <a:lnSpc>
                <a:spcPct val="140000"/>
              </a:lnSpc>
            </a:pPr>
            <a:endParaRPr lang="en-US" sz="2000" i="1">
              <a:latin typeface="Comic Sans MS" pitchFamily="66" charset="0"/>
            </a:endParaRPr>
          </a:p>
          <a:p>
            <a:pPr eaLnBrk="0" hangingPunct="0">
              <a:lnSpc>
                <a:spcPct val="140000"/>
              </a:lnSpc>
            </a:pPr>
            <a:r>
              <a:rPr lang="en-US" sz="2000" i="1">
                <a:latin typeface="Comic Sans MS" pitchFamily="66" charset="0"/>
              </a:rPr>
              <a:t>	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b="1" i="1" dirty="0">
                <a:solidFill>
                  <a:srgbClr val="008000"/>
                </a:solidFill>
                <a:latin typeface="+mn-lt"/>
              </a:rPr>
              <a:t>What do we get for our efforts?</a:t>
            </a:r>
            <a:endParaRPr lang="en-US" sz="3200" i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29700" name="Picture 4" descr="6"/>
          <p:cNvPicPr>
            <a:picLocks noChangeAspect="1" noChangeArrowheads="1"/>
          </p:cNvPicPr>
          <p:nvPr/>
        </p:nvPicPr>
        <p:blipFill>
          <a:blip r:embed="rId3" cstate="print">
            <a:lum contrast="26000"/>
          </a:blip>
          <a:srcRect l="26225" r="7494"/>
          <a:stretch>
            <a:fillRect/>
          </a:stretch>
        </p:blipFill>
        <p:spPr bwMode="auto">
          <a:xfrm>
            <a:off x="5410200" y="990600"/>
            <a:ext cx="3429000" cy="3657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0" y="914400"/>
            <a:ext cx="83820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eaLnBrk="0" hangingPunct="0">
              <a:spcAft>
                <a:spcPct val="50000"/>
              </a:spcAft>
              <a:buFontTx/>
              <a:buChar char="•"/>
              <a:defRPr/>
            </a:pPr>
            <a:r>
              <a:rPr lang="en-US" i="1" dirty="0">
                <a:latin typeface="+mn-lt"/>
              </a:rPr>
              <a:t> </a:t>
            </a:r>
            <a:r>
              <a:rPr lang="en-US" b="1" i="1" dirty="0">
                <a:solidFill>
                  <a:srgbClr val="FF3300"/>
                </a:solidFill>
                <a:latin typeface="+mn-lt"/>
              </a:rPr>
              <a:t>Excitement!  Fun!</a:t>
            </a:r>
            <a:endParaRPr lang="en-US" b="1" i="1" dirty="0">
              <a:latin typeface="+mn-lt"/>
            </a:endParaRPr>
          </a:p>
          <a:p>
            <a:pPr marL="290513" indent="-290513" eaLnBrk="0" hangingPunct="0">
              <a:spcAft>
                <a:spcPct val="50000"/>
              </a:spcAft>
              <a:buFontTx/>
              <a:buChar char="•"/>
              <a:defRPr/>
            </a:pPr>
            <a:r>
              <a:rPr lang="en-US" dirty="0">
                <a:latin typeface="+mn-lt"/>
              </a:rPr>
              <a:t>A chance to learn outside.</a:t>
            </a:r>
            <a:endParaRPr lang="en-US" sz="800" dirty="0">
              <a:solidFill>
                <a:srgbClr val="FF3300"/>
              </a:solidFill>
              <a:latin typeface="+mn-lt"/>
            </a:endParaRPr>
          </a:p>
          <a:p>
            <a:pPr marL="290513" indent="-290513" eaLnBrk="0" hangingPunct="0">
              <a:buFontTx/>
              <a:buChar char="•"/>
              <a:defRPr/>
            </a:pPr>
            <a:r>
              <a:rPr lang="en-US" dirty="0">
                <a:latin typeface="+mn-lt"/>
              </a:rPr>
              <a:t>An opportunity to tackle</a:t>
            </a:r>
          </a:p>
          <a:p>
            <a:pPr marL="290513" indent="-290513" eaLnBrk="0" hangingPunct="0">
              <a:defRPr/>
            </a:pPr>
            <a:r>
              <a:rPr lang="en-US" dirty="0">
                <a:latin typeface="+mn-lt"/>
              </a:rPr>
              <a:t>   authentic, real-world problems.</a:t>
            </a:r>
          </a:p>
          <a:p>
            <a:pPr marL="290513" indent="-290513" eaLnBrk="0" hangingPunct="0">
              <a:defRPr/>
            </a:pPr>
            <a:endParaRPr lang="en-US" sz="800" dirty="0">
              <a:latin typeface="+mn-lt"/>
            </a:endParaRPr>
          </a:p>
          <a:p>
            <a:pPr marL="290513" indent="-290513" eaLnBrk="0" hangingPunct="0">
              <a:buFontTx/>
              <a:buChar char="•"/>
              <a:defRPr/>
            </a:pPr>
            <a:r>
              <a:rPr lang="en-US" dirty="0">
                <a:latin typeface="+mn-lt"/>
              </a:rPr>
              <a:t>Project partnerships that</a:t>
            </a:r>
          </a:p>
          <a:p>
            <a:pPr marL="290513" indent="-290513" eaLnBrk="0" hangingPunct="0">
              <a:spcAft>
                <a:spcPct val="50000"/>
              </a:spcAft>
              <a:defRPr/>
            </a:pPr>
            <a:r>
              <a:rPr lang="en-US" dirty="0">
                <a:latin typeface="+mn-lt"/>
              </a:rPr>
              <a:t>   demonstrate by example.</a:t>
            </a:r>
          </a:p>
          <a:p>
            <a:pPr marL="290513" indent="-290513" eaLnBrk="0" hangingPunct="0">
              <a:buFontTx/>
              <a:buChar char="•"/>
              <a:defRPr/>
            </a:pPr>
            <a:r>
              <a:rPr lang="en-US" dirty="0">
                <a:latin typeface="+mn-lt"/>
              </a:rPr>
              <a:t>School projects that provide 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air </a:t>
            </a:r>
          </a:p>
          <a:p>
            <a:pPr marL="290513" indent="-290513" eaLnBrk="0" hangingPunct="0">
              <a:defRPr/>
            </a:pPr>
            <a:r>
              <a:rPr lang="en-US" dirty="0">
                <a:latin typeface="+mn-lt"/>
              </a:rPr>
              <a:t>    and 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water quality</a:t>
            </a:r>
            <a:r>
              <a:rPr lang="en-US" dirty="0">
                <a:latin typeface="+mn-lt"/>
              </a:rPr>
              <a:t> improvement.</a:t>
            </a:r>
          </a:p>
          <a:p>
            <a:pPr marL="290513" indent="-290513" eaLnBrk="0" hangingPunct="0">
              <a:defRPr/>
            </a:pPr>
            <a:endParaRPr lang="en-US" sz="800" dirty="0">
              <a:latin typeface="+mn-lt"/>
            </a:endParaRPr>
          </a:p>
          <a:p>
            <a:pPr marL="290513" indent="-290513" eaLnBrk="0" hangingPunct="0">
              <a:defRPr/>
            </a:pPr>
            <a:endParaRPr lang="en-US" sz="800" dirty="0">
              <a:latin typeface="+mn-lt"/>
            </a:endParaRPr>
          </a:p>
          <a:p>
            <a:pPr marL="290513" indent="-290513" eaLnBrk="0" hangingPunct="0">
              <a:buFontTx/>
              <a:buChar char="•"/>
              <a:defRPr/>
            </a:pPr>
            <a:r>
              <a:rPr lang="en-US" dirty="0">
                <a:latin typeface="+mn-lt"/>
              </a:rPr>
              <a:t>Students see the impact of their actions…..leading to     measurable results.</a:t>
            </a:r>
          </a:p>
          <a:p>
            <a:pPr marL="290513" indent="-290513" eaLnBrk="0" hangingPunct="0">
              <a:defRPr/>
            </a:pPr>
            <a:r>
              <a:rPr lang="en-US" sz="800" dirty="0">
                <a:latin typeface="+mn-lt"/>
              </a:rPr>
              <a:t> </a:t>
            </a:r>
          </a:p>
          <a:p>
            <a:pPr marL="290513" indent="-290513" eaLnBrk="0" hangingPunct="0">
              <a:spcAft>
                <a:spcPct val="50000"/>
              </a:spcAft>
              <a:buFontTx/>
              <a:buChar char="•"/>
              <a:defRPr/>
            </a:pPr>
            <a:r>
              <a:rPr lang="en-US" dirty="0">
                <a:latin typeface="+mn-lt"/>
              </a:rPr>
              <a:t>Demonstrated improvement on test scores.</a:t>
            </a:r>
            <a:endParaRPr lang="en-US" sz="800" dirty="0">
              <a:latin typeface="+mn-lt"/>
            </a:endParaRPr>
          </a:p>
          <a:p>
            <a:pPr marL="290513" indent="-290513" eaLnBrk="0" hangingPunct="0"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b="1" i="1" dirty="0">
                <a:solidFill>
                  <a:srgbClr val="FF3300"/>
                </a:solidFill>
                <a:latin typeface="+mn-lt"/>
              </a:rPr>
              <a:t>Recognition!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Z:\SHARED\DESHARED\jarmacost\maeoe2002\cartoon swa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1641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5199063" y="1752600"/>
            <a:ext cx="3378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6600"/>
                </a:solidFill>
                <a:latin typeface="+mn-lt"/>
              </a:rPr>
              <a:t>Without a Doubt…</a:t>
            </a:r>
          </a:p>
          <a:p>
            <a:pPr>
              <a:defRPr/>
            </a:pPr>
            <a:endParaRPr lang="en-US" sz="2800" dirty="0">
              <a:solidFill>
                <a:srgbClr val="006600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rgbClr val="006600"/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006600"/>
                </a:solidFill>
                <a:latin typeface="+mn-lt"/>
              </a:rPr>
              <a:t>     </a:t>
            </a:r>
            <a:r>
              <a:rPr lang="en-US" sz="2800" dirty="0">
                <a:solidFill>
                  <a:srgbClr val="006600"/>
                </a:solidFill>
                <a:latin typeface="+mn-lt"/>
              </a:rPr>
              <a:t>Kids </a:t>
            </a:r>
            <a:r>
              <a:rPr lang="en-US" sz="2800" u="sng" dirty="0">
                <a:solidFill>
                  <a:srgbClr val="006600"/>
                </a:solidFill>
                <a:latin typeface="+mn-lt"/>
              </a:rPr>
              <a:t>are</a:t>
            </a:r>
            <a:r>
              <a:rPr lang="en-US" sz="2800" dirty="0">
                <a:solidFill>
                  <a:srgbClr val="006600"/>
                </a:solidFill>
                <a:latin typeface="+mn-lt"/>
              </a:rPr>
              <a:t> interested!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0" y="4343400"/>
            <a:ext cx="18796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04800" y="0"/>
            <a:ext cx="8839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dirty="0">
                <a:latin typeface="+mn-lt"/>
              </a:rPr>
              <a:t>The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Maryland </a:t>
            </a:r>
          </a:p>
          <a:p>
            <a:pPr eaLnBrk="0" hangingPunct="0">
              <a:defRPr/>
            </a:pPr>
            <a:r>
              <a:rPr lang="en-US" sz="4000" i="1" dirty="0">
                <a:solidFill>
                  <a:srgbClr val="339933"/>
                </a:solidFill>
                <a:latin typeface="+mn-lt"/>
              </a:rPr>
              <a:t>      Green School</a:t>
            </a:r>
            <a:r>
              <a:rPr lang="en-US" sz="4000" dirty="0">
                <a:latin typeface="+mn-lt"/>
              </a:rPr>
              <a:t> Awards Program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4114800" y="5410200"/>
            <a:ext cx="4495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6000" i="1" dirty="0">
                <a:solidFill>
                  <a:srgbClr val="009900"/>
                </a:solidFill>
                <a:latin typeface="+mn-lt"/>
              </a:rPr>
              <a:t>    Questions? </a:t>
            </a:r>
          </a:p>
        </p:txBody>
      </p:sp>
      <p:pic>
        <p:nvPicPr>
          <p:cNvPr id="317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505" y="1936750"/>
            <a:ext cx="18796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152400" y="3102064"/>
            <a:ext cx="365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009900"/>
                </a:solidFill>
                <a:latin typeface="+mn-lt"/>
              </a:rPr>
              <a:t>Does your school</a:t>
            </a:r>
          </a:p>
          <a:p>
            <a:pPr algn="ctr">
              <a:defRPr/>
            </a:pPr>
            <a:r>
              <a:rPr lang="en-US" i="1" dirty="0">
                <a:solidFill>
                  <a:srgbClr val="009900"/>
                </a:solidFill>
                <a:latin typeface="+mn-lt"/>
              </a:rPr>
              <a:t>do what a</a:t>
            </a:r>
          </a:p>
          <a:p>
            <a:pPr algn="ctr">
              <a:defRPr/>
            </a:pPr>
            <a:r>
              <a:rPr lang="en-US" i="1" dirty="0">
                <a:solidFill>
                  <a:srgbClr val="009900"/>
                </a:solidFill>
                <a:latin typeface="+mn-lt"/>
              </a:rPr>
              <a:t>MD Green School does?</a:t>
            </a:r>
          </a:p>
        </p:txBody>
      </p:sp>
      <p:pic>
        <p:nvPicPr>
          <p:cNvPr id="31751" name="Picture 16" descr="ncc3"/>
          <p:cNvPicPr>
            <a:picLocks noChangeAspect="1" noChangeArrowheads="1"/>
          </p:cNvPicPr>
          <p:nvPr/>
        </p:nvPicPr>
        <p:blipFill>
          <a:blip r:embed="rId4" cstate="print"/>
          <a:srcRect l="7895" t="3510"/>
          <a:stretch>
            <a:fillRect/>
          </a:stretch>
        </p:blipFill>
        <p:spPr bwMode="auto">
          <a:xfrm>
            <a:off x="4014812" y="1371600"/>
            <a:ext cx="4824387" cy="3733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800" name="Rectangle 17"/>
          <p:cNvSpPr>
            <a:spLocks noChangeArrowheads="1"/>
          </p:cNvSpPr>
          <p:nvPr/>
        </p:nvSpPr>
        <p:spPr bwMode="auto">
          <a:xfrm>
            <a:off x="1241945" y="5265450"/>
            <a:ext cx="3505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www.maeoe.org</a:t>
            </a:r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greenschools@maeoe.org</a:t>
            </a:r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temhoff@ccboe.com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352" y="5410200"/>
            <a:ext cx="1004400" cy="128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ulaney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287838" cy="5791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6771" name="Text Box 3"/>
          <p:cNvSpPr txBox="1">
            <a:spLocks noChangeArrowheads="1"/>
          </p:cNvSpPr>
          <p:nvPr/>
        </p:nvSpPr>
        <p:spPr bwMode="auto">
          <a:xfrm>
            <a:off x="4419600" y="152400"/>
            <a:ext cx="47244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Aft>
                <a:spcPct val="300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b="1" dirty="0">
                <a:solidFill>
                  <a:srgbClr val="009900"/>
                </a:solidFill>
                <a:latin typeface="+mj-lt"/>
              </a:rPr>
              <a:t>MD Green School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 process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 involves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all grade levels </a:t>
            </a:r>
          </a:p>
          <a:p>
            <a:pPr algn="ctr" eaLnBrk="0" hangingPunct="0">
              <a:spcAft>
                <a:spcPct val="300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and subject Areas</a:t>
            </a: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4765675" y="2057400"/>
            <a:ext cx="4378325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Art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Mathematics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Music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Creative and Descriptive Writing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Cultural Studies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Natural History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Horticulture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Reading</a:t>
            </a:r>
          </a:p>
          <a:p>
            <a:pPr algn="ctr" eaLnBrk="0" hangingPunct="0">
              <a:spcBef>
                <a:spcPct val="40000"/>
              </a:spcBef>
              <a:defRPr/>
            </a:pPr>
            <a:r>
              <a:rPr lang="en-US" b="1" i="1" dirty="0">
                <a:latin typeface="+mn-lt"/>
              </a:rPr>
              <a:t>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1" grpId="0" autoUpdateAnimBg="0"/>
      <p:bldP spid="41677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9900"/>
                </a:solidFill>
                <a:latin typeface="+mn-lt"/>
              </a:rPr>
              <a:t>5 great reasons</a:t>
            </a:r>
            <a:br>
              <a:rPr lang="en-US" sz="3600" b="1" dirty="0" smtClean="0">
                <a:solidFill>
                  <a:srgbClr val="0099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009900"/>
                </a:solidFill>
                <a:latin typeface="+mn-lt"/>
              </a:rPr>
              <a:t>to use the schoolyard, the school building, and the neighborhood as a classroom: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2"/>
                </a:solidFill>
              </a:rPr>
              <a:t>Provides alternative classroom settings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2"/>
                </a:solidFill>
              </a:rPr>
              <a:t>Engages students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2"/>
                </a:solidFill>
              </a:rPr>
              <a:t>Provides concrete learning opportunities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2"/>
                </a:solidFill>
              </a:rPr>
              <a:t>Provides authentic experiences 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2"/>
                </a:solidFill>
              </a:rPr>
              <a:t>Increases success for all students</a:t>
            </a:r>
            <a:r>
              <a:rPr lang="en-US" sz="28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endParaRPr lang="en-US" sz="2800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b="1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1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1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1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1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1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1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39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Getting Started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Contact your Green Center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Establish your school’s Green Baseline.  Make a list of all Green activities from the past two years.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Set up a </a:t>
            </a:r>
            <a:r>
              <a:rPr lang="en-US" dirty="0" err="1" smtClean="0">
                <a:solidFill>
                  <a:schemeClr val="accent2"/>
                </a:solidFill>
              </a:rPr>
              <a:t>Weebly</a:t>
            </a:r>
            <a:r>
              <a:rPr lang="en-US" dirty="0" smtClean="0">
                <a:solidFill>
                  <a:schemeClr val="accent2"/>
                </a:solidFill>
              </a:rPr>
              <a:t> or Power Point to capture your information during the application process.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557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52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749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8125" indent="-20638" algn="ctr" eaLnBrk="0" hangingPunct="0">
              <a:defRPr/>
            </a:pPr>
            <a:r>
              <a:rPr lang="en-US" sz="3200" dirty="0">
                <a:latin typeface="+mn-lt"/>
              </a:rPr>
              <a:t>The </a:t>
            </a:r>
            <a:r>
              <a:rPr lang="en-US" sz="3200" b="1" dirty="0">
                <a:solidFill>
                  <a:srgbClr val="009900"/>
                </a:solidFill>
                <a:latin typeface="+mn-lt"/>
              </a:rPr>
              <a:t>MD</a:t>
            </a:r>
            <a:r>
              <a:rPr lang="en-US" sz="3200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009900"/>
                </a:solidFill>
                <a:latin typeface="+mn-lt"/>
              </a:rPr>
              <a:t>Green</a:t>
            </a:r>
            <a:r>
              <a:rPr lang="en-US" sz="3200" b="1" dirty="0">
                <a:solidFill>
                  <a:srgbClr val="339933"/>
                </a:solidFill>
                <a:latin typeface="+mn-lt"/>
              </a:rPr>
              <a:t> School</a:t>
            </a:r>
            <a:r>
              <a:rPr lang="en-US" sz="3200" dirty="0">
                <a:latin typeface="+mn-lt"/>
              </a:rPr>
              <a:t> Application Pre K-12</a:t>
            </a:r>
          </a:p>
          <a:p>
            <a:pPr marL="238125" indent="-20638" algn="ctr" eaLnBrk="0" hangingPunct="0">
              <a:defRPr/>
            </a:pPr>
            <a:r>
              <a:rPr lang="en-US" sz="1800" b="1" dirty="0">
                <a:latin typeface="+mn-lt"/>
              </a:rPr>
              <a:t>Summarize the school’s actions over 2 years.  Provide documentation</a:t>
            </a:r>
            <a:r>
              <a:rPr lang="en-US" sz="1800" dirty="0">
                <a:latin typeface="+mn-lt"/>
              </a:rPr>
              <a:t>.</a:t>
            </a:r>
          </a:p>
          <a:p>
            <a:pPr marL="238125" indent="-20638" eaLnBrk="0" hangingPunct="0">
              <a:defRPr/>
            </a:pPr>
            <a:endParaRPr lang="en-US" sz="1400" u="sng" dirty="0">
              <a:latin typeface="+mn-lt"/>
            </a:endParaRPr>
          </a:p>
          <a:p>
            <a:pPr marL="238125" indent="-20638" eaLnBrk="0" hangingPunct="0">
              <a:spcAft>
                <a:spcPct val="10000"/>
              </a:spcAft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       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1.  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Systemic Sustainability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   Demonstration of hands on, real world instruction 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of environmental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issues   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   Professional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Development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   Celebration</a:t>
            </a:r>
            <a:endParaRPr lang="en-US" dirty="0">
              <a:latin typeface="+mn-lt"/>
            </a:endParaRPr>
          </a:p>
          <a:p>
            <a:pPr marL="238125" indent="-20638" eaLnBrk="0" hangingPunct="0">
              <a:lnSpc>
                <a:spcPct val="90000"/>
              </a:lnSpc>
              <a:defRPr/>
            </a:pPr>
            <a:endParaRPr lang="en-US" sz="500" dirty="0">
              <a:latin typeface="+mn-lt"/>
            </a:endParaRPr>
          </a:p>
          <a:p>
            <a:pPr marL="238125" indent="-20638" eaLnBrk="0" hangingPunct="0">
              <a:lnSpc>
                <a:spcPct val="90000"/>
              </a:lnSpc>
              <a:spcAft>
                <a:spcPct val="10000"/>
              </a:spcAft>
              <a:defRPr/>
            </a:pPr>
            <a:r>
              <a:rPr lang="en-US" dirty="0">
                <a:solidFill>
                  <a:srgbClr val="FF3300"/>
                </a:solidFill>
                <a:latin typeface="+mn-lt"/>
              </a:rPr>
              <a:t>      </a:t>
            </a:r>
            <a:r>
              <a:rPr lang="en-US" b="1" dirty="0">
                <a:solidFill>
                  <a:srgbClr val="009900"/>
                </a:solidFill>
                <a:latin typeface="+mn-lt"/>
              </a:rPr>
              <a:t>2. Design, Operation, and Maintenance of</a:t>
            </a:r>
          </a:p>
          <a:p>
            <a:pPr marL="238125" indent="-20638" eaLnBrk="0" hangingPunct="0">
              <a:lnSpc>
                <a:spcPct val="90000"/>
              </a:lnSpc>
              <a:spcAft>
                <a:spcPct val="10000"/>
              </a:spcAft>
              <a:defRPr/>
            </a:pPr>
            <a:r>
              <a:rPr lang="en-US" b="1" dirty="0">
                <a:solidFill>
                  <a:srgbClr val="009900"/>
                </a:solidFill>
                <a:latin typeface="+mn-lt"/>
              </a:rPr>
              <a:t>         School Building and Site </a:t>
            </a:r>
            <a:r>
              <a:rPr lang="en-US" b="1" dirty="0" smtClean="0">
                <a:solidFill>
                  <a:srgbClr val="009900"/>
                </a:solidFill>
                <a:latin typeface="+mn-lt"/>
              </a:rPr>
              <a:t>(2 Actions from at least 4 SPs)</a:t>
            </a:r>
            <a:endParaRPr lang="en-US" b="1" dirty="0">
              <a:solidFill>
                <a:srgbClr val="009900"/>
              </a:solidFill>
              <a:latin typeface="+mn-lt"/>
            </a:endParaRP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Water Conservation/Pollution Prevention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Energy Conservation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Solid Waste Reduction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Habitat Restoration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Outdoor Structures for Learning</a:t>
            </a:r>
          </a:p>
          <a:p>
            <a:pPr marL="1830388" lvl="2" eaLnBrk="0" hangingPunct="0">
              <a:lnSpc>
                <a:spcPct val="90000"/>
              </a:lnSpc>
              <a:spcAft>
                <a:spcPct val="10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Responsible Transportation</a:t>
            </a:r>
          </a:p>
          <a:p>
            <a:pPr marL="1830388" lvl="2" eaLnBrk="0" hangingPunct="0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US" dirty="0">
                <a:solidFill>
                  <a:srgbClr val="009900"/>
                </a:solidFill>
                <a:latin typeface="+mn-lt"/>
              </a:rPr>
              <a:t>  Healthy School Environment</a:t>
            </a:r>
          </a:p>
          <a:p>
            <a:pPr marL="981075" lvl="1" eaLnBrk="0" hangingPunct="0">
              <a:lnSpc>
                <a:spcPct val="90000"/>
              </a:lnSpc>
              <a:spcAft>
                <a:spcPct val="15000"/>
              </a:spcAft>
              <a:buFont typeface="Monotype Sorts" pitchFamily="2" charset="2"/>
              <a:buNone/>
              <a:defRPr/>
            </a:pPr>
            <a:endParaRPr lang="en-US" sz="800" dirty="0">
              <a:solidFill>
                <a:srgbClr val="FF6600"/>
              </a:solidFill>
              <a:latin typeface="+mn-lt"/>
            </a:endParaRPr>
          </a:p>
          <a:p>
            <a:pPr marL="238125" indent="-20638" eaLnBrk="0" hangingPunct="0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i="1" dirty="0">
                <a:solidFill>
                  <a:srgbClr val="9900CC"/>
                </a:solidFill>
                <a:latin typeface="+mn-lt"/>
              </a:rPr>
              <a:t>      </a:t>
            </a:r>
            <a:r>
              <a:rPr lang="en-US" b="1" dirty="0">
                <a:solidFill>
                  <a:srgbClr val="00CC00"/>
                </a:solidFill>
                <a:latin typeface="+mn-lt"/>
              </a:rPr>
              <a:t>3. </a:t>
            </a:r>
            <a:r>
              <a:rPr lang="en-US" b="1" dirty="0" smtClean="0">
                <a:solidFill>
                  <a:srgbClr val="00CC00"/>
                </a:solidFill>
                <a:latin typeface="+mn-lt"/>
              </a:rPr>
              <a:t>Community Partnerships, Awards &amp; Recognition</a:t>
            </a:r>
            <a:endParaRPr lang="en-US" b="1" dirty="0">
              <a:solidFill>
                <a:srgbClr val="00CC00"/>
              </a:solidFill>
              <a:latin typeface="+mn-lt"/>
            </a:endParaRPr>
          </a:p>
          <a:p>
            <a:pPr marL="238125" indent="-20638" eaLnBrk="0" hangingPunct="0">
              <a:lnSpc>
                <a:spcPct val="90000"/>
              </a:lnSpc>
              <a:defRPr/>
            </a:pPr>
            <a:endParaRPr lang="en-US" b="1" dirty="0">
              <a:solidFill>
                <a:srgbClr val="9900CC"/>
              </a:solidFill>
              <a:latin typeface="Comic Sans MS" pitchFamily="66" charset="0"/>
            </a:endParaRPr>
          </a:p>
          <a:p>
            <a:pPr marL="238125" indent="-20638" eaLnBrk="0" hangingPunct="0">
              <a:defRPr/>
            </a:pPr>
            <a:endParaRPr lang="en-US" dirty="0">
              <a:latin typeface="Comic Sans MS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5885703"/>
            <a:ext cx="127635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caroll7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4419600" y="152400"/>
            <a:ext cx="4648200" cy="31448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228600"/>
            <a:ext cx="44196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solidFill>
                  <a:srgbClr val="008000"/>
                </a:solidFill>
                <a:latin typeface="+mn-lt"/>
              </a:rPr>
              <a:t>Making Curriculum Connections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 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</a:rPr>
              <a:t>and</a:t>
            </a:r>
          </a:p>
          <a:p>
            <a:pPr algn="ctr" eaLnBrk="0" hangingPunct="0">
              <a:defRPr/>
            </a:pPr>
            <a:r>
              <a:rPr lang="en-US" sz="2200" dirty="0">
                <a:solidFill>
                  <a:srgbClr val="008000"/>
                </a:solidFill>
                <a:latin typeface="+mn-lt"/>
              </a:rPr>
              <a:t>Investigating Environmental</a:t>
            </a:r>
          </a:p>
          <a:p>
            <a:pPr algn="ctr" eaLnBrk="0" hangingPunct="0">
              <a:defRPr/>
            </a:pPr>
            <a:r>
              <a:rPr lang="en-US" sz="2200" dirty="0">
                <a:solidFill>
                  <a:srgbClr val="008000"/>
                </a:solidFill>
                <a:latin typeface="+mn-lt"/>
              </a:rPr>
              <a:t>Issues</a:t>
            </a:r>
          </a:p>
          <a:p>
            <a:pPr algn="ctr" eaLnBrk="0" hangingPunct="0">
              <a:defRPr/>
            </a:pPr>
            <a:endParaRPr lang="en-US" sz="2800" i="1" dirty="0">
              <a:latin typeface="Comic Sans MS" pitchFamily="66" charset="0"/>
            </a:endParaRPr>
          </a:p>
        </p:txBody>
      </p:sp>
      <p:pic>
        <p:nvPicPr>
          <p:cNvPr id="13316" name="Picture 4" descr="BIS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886200"/>
            <a:ext cx="17526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7" name="Picture 6" descr="forestloak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600200"/>
            <a:ext cx="2743200" cy="5105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895600" y="3352800"/>
            <a:ext cx="710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i="1" dirty="0">
                <a:latin typeface="+mn-lt"/>
              </a:rPr>
              <a:t>Using the </a:t>
            </a:r>
            <a:r>
              <a:rPr lang="en-US" sz="1800" b="1" i="1" dirty="0">
                <a:solidFill>
                  <a:srgbClr val="00CC00"/>
                </a:solidFill>
                <a:latin typeface="+mn-lt"/>
              </a:rPr>
              <a:t>schoolyard </a:t>
            </a:r>
            <a:r>
              <a:rPr lang="en-US" sz="1800" i="1" dirty="0">
                <a:latin typeface="+mn-lt"/>
              </a:rPr>
              <a:t>and </a:t>
            </a:r>
            <a:r>
              <a:rPr lang="en-US" sz="1800" b="1" i="1" dirty="0">
                <a:solidFill>
                  <a:srgbClr val="0000FF"/>
                </a:solidFill>
                <a:latin typeface="+mn-lt"/>
              </a:rPr>
              <a:t>local watershed</a:t>
            </a:r>
            <a:r>
              <a:rPr lang="en-US" sz="1800" i="1" dirty="0">
                <a:solidFill>
                  <a:srgbClr val="6600FF"/>
                </a:solidFill>
                <a:latin typeface="+mn-lt"/>
              </a:rPr>
              <a:t> </a:t>
            </a:r>
            <a:r>
              <a:rPr lang="en-US" sz="1800" i="1" dirty="0">
                <a:latin typeface="+mn-lt"/>
              </a:rPr>
              <a:t>as a classroom</a:t>
            </a:r>
          </a:p>
        </p:txBody>
      </p:sp>
      <p:pic>
        <p:nvPicPr>
          <p:cNvPr id="13319" name="Picture 8" descr="playground C[25]"/>
          <p:cNvPicPr>
            <a:picLocks noChangeAspect="1" noChangeArrowheads="1"/>
          </p:cNvPicPr>
          <p:nvPr/>
        </p:nvPicPr>
        <p:blipFill>
          <a:blip r:embed="rId6" cstate="print"/>
          <a:srcRect l="6250" r="17188"/>
          <a:stretch>
            <a:fillRect/>
          </a:stretch>
        </p:blipFill>
        <p:spPr bwMode="auto">
          <a:xfrm>
            <a:off x="5715000" y="3886200"/>
            <a:ext cx="3240088" cy="2781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074"/>
          <p:cNvSpPr txBox="1">
            <a:spLocks noChangeArrowheads="1"/>
          </p:cNvSpPr>
          <p:nvPr/>
        </p:nvSpPr>
        <p:spPr bwMode="auto">
          <a:xfrm>
            <a:off x="2056337" y="0"/>
            <a:ext cx="5277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Student Sustainable Practices (SPs)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4339" name="Picture 3075" descr="D:\DCIM\100NORIT\1572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848600" cy="52117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4" name="Text Box 3076"/>
          <p:cNvSpPr txBox="1">
            <a:spLocks noChangeArrowheads="1"/>
          </p:cNvSpPr>
          <p:nvPr/>
        </p:nvSpPr>
        <p:spPr bwMode="auto">
          <a:xfrm>
            <a:off x="1981200" y="6461125"/>
            <a:ext cx="480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Annual clean-up of an existing no-mow zone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8600" y="152400"/>
            <a:ext cx="4953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+mn-lt"/>
              </a:rPr>
              <a:t>SP </a:t>
            </a:r>
            <a:r>
              <a:rPr lang="en-US" sz="2800" i="1" dirty="0">
                <a:solidFill>
                  <a:srgbClr val="008000"/>
                </a:solidFill>
                <a:latin typeface="+mn-lt"/>
              </a:rPr>
              <a:t>#1 Water Conservation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800" i="1" dirty="0">
                <a:solidFill>
                  <a:srgbClr val="008000"/>
                </a:solidFill>
                <a:latin typeface="+mn-lt"/>
              </a:rPr>
              <a:t>Water Pollution Prevention</a:t>
            </a:r>
            <a:endParaRPr lang="en-US" sz="2800" i="1" dirty="0">
              <a:latin typeface="+mn-lt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43204" t="35179" r="25728" b="33304"/>
          <a:stretch>
            <a:fillRect/>
          </a:stretch>
        </p:blipFill>
        <p:spPr bwMode="auto">
          <a:xfrm>
            <a:off x="5824538" y="152400"/>
            <a:ext cx="3155950" cy="441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</a:blip>
          <a:srcRect l="63652" t="9212" r="8057" b="66608"/>
          <a:stretch>
            <a:fillRect/>
          </a:stretch>
        </p:blipFill>
        <p:spPr bwMode="auto">
          <a:xfrm>
            <a:off x="381000" y="2590800"/>
            <a:ext cx="4495800" cy="4127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0" y="1524000"/>
            <a:ext cx="5715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</a:rPr>
              <a:t>Planting trees and shrubs and creating “no-mow” zones</a:t>
            </a:r>
          </a:p>
          <a:p>
            <a:pPr algn="ctr">
              <a:defRPr/>
            </a:pPr>
            <a:r>
              <a:rPr lang="en-US" sz="1600" dirty="0">
                <a:latin typeface="+mn-lt"/>
              </a:rPr>
              <a:t>are two ways to slow storm water runoff,</a:t>
            </a:r>
          </a:p>
          <a:p>
            <a:pPr algn="ctr">
              <a:defRPr/>
            </a:pPr>
            <a:r>
              <a:rPr lang="en-US" sz="1600" dirty="0">
                <a:latin typeface="+mn-lt"/>
              </a:rPr>
              <a:t>trap nutrients, and control soil erosion.</a:t>
            </a:r>
          </a:p>
        </p:txBody>
      </p:sp>
      <p:pic>
        <p:nvPicPr>
          <p:cNvPr id="15366" name="Picture 8" descr="Picture6"/>
          <p:cNvPicPr>
            <a:picLocks noChangeAspect="1" noChangeArrowheads="1"/>
          </p:cNvPicPr>
          <p:nvPr/>
        </p:nvPicPr>
        <p:blipFill>
          <a:blip r:embed="rId5" cstate="print"/>
          <a:srcRect r="3091" b="23297"/>
          <a:stretch>
            <a:fillRect/>
          </a:stretch>
        </p:blipFill>
        <p:spPr bwMode="auto">
          <a:xfrm>
            <a:off x="5257800" y="4800600"/>
            <a:ext cx="3733800" cy="18557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1730</Words>
  <Application>Microsoft Office PowerPoint</Application>
  <PresentationFormat>On-screen Show (4:3)</PresentationFormat>
  <Paragraphs>414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Comic Sans MS</vt:lpstr>
      <vt:lpstr>Monotype Sorts</vt:lpstr>
      <vt:lpstr>Symbol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5 great reasons to use the schoolyard, the school building, and the neighborhood as a classroom: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Waste Reduction</vt:lpstr>
      <vt:lpstr>PowerPoint Presentation</vt:lpstr>
      <vt:lpstr>What, where, and how: Habitat Restoration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OIT</dc:creator>
  <cp:lastModifiedBy>Emhoff, Timothy L. (CCPS)</cp:lastModifiedBy>
  <cp:revision>273</cp:revision>
  <dcterms:created xsi:type="dcterms:W3CDTF">2005-07-06T03:25:14Z</dcterms:created>
  <dcterms:modified xsi:type="dcterms:W3CDTF">2016-06-21T14:20:00Z</dcterms:modified>
</cp:coreProperties>
</file>