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9144000"/>
  <p:notesSz cx="7010400" cy="92964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8" roundtripDataSignature="AMtx7mhOVp9hErOMZp+xVRyrKgz87xBG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42203705119382"/>
          <c:y val="4.3459453813473686E-2"/>
          <c:w val="0.48310459176473908"/>
          <c:h val="0.71315424881176337"/>
        </c:manualLayout>
      </c:layout>
      <c:pieChart>
        <c:varyColors val="1"/>
        <c:ser>
          <c:idx val="0"/>
          <c:order val="0"/>
          <c:tx>
            <c:strRef>
              <c:f>Sheet1!$B$1</c:f>
              <c:strCache>
                <c:ptCount val="1"/>
                <c:pt idx="0">
                  <c:v>Sales</c:v>
                </c:pt>
              </c:strCache>
            </c:strRef>
          </c:tx>
          <c:dPt>
            <c:idx val="0"/>
            <c:bubble3D val="0"/>
            <c:explosion val="21"/>
            <c:spPr>
              <a:solidFill>
                <a:schemeClr val="accent1"/>
              </a:solidFill>
              <a:ln w="19036">
                <a:solidFill>
                  <a:schemeClr val="lt1"/>
                </a:solidFill>
              </a:ln>
              <a:effectLst/>
            </c:spPr>
            <c:extLst xmlns:c16r2="http://schemas.microsoft.com/office/drawing/2015/06/chart">
              <c:ext xmlns:c16="http://schemas.microsoft.com/office/drawing/2014/chart" uri="{C3380CC4-5D6E-409C-BE32-E72D297353CC}">
                <c16:uniqueId val="{00000000-857F-433B-BA3B-292615A8F4DB}"/>
              </c:ext>
            </c:extLst>
          </c:dPt>
          <c:dPt>
            <c:idx val="1"/>
            <c:bubble3D val="0"/>
            <c:explosion val="18"/>
            <c:spPr>
              <a:solidFill>
                <a:schemeClr val="accent2"/>
              </a:solidFill>
              <a:ln w="19036">
                <a:solidFill>
                  <a:schemeClr val="lt1"/>
                </a:solidFill>
              </a:ln>
              <a:effectLst/>
            </c:spPr>
            <c:extLst xmlns:c16r2="http://schemas.microsoft.com/office/drawing/2015/06/chart">
              <c:ext xmlns:c16="http://schemas.microsoft.com/office/drawing/2014/chart" uri="{C3380CC4-5D6E-409C-BE32-E72D297353CC}">
                <c16:uniqueId val="{00000001-857F-433B-BA3B-292615A8F4DB}"/>
              </c:ext>
            </c:extLst>
          </c:dPt>
          <c:dPt>
            <c:idx val="2"/>
            <c:bubble3D val="0"/>
            <c:spPr>
              <a:solidFill>
                <a:schemeClr val="accent3"/>
              </a:solidFill>
              <a:ln w="19036">
                <a:solidFill>
                  <a:schemeClr val="lt1"/>
                </a:solidFill>
              </a:ln>
              <a:effectLst/>
            </c:spPr>
            <c:extLst xmlns:c16r2="http://schemas.microsoft.com/office/drawing/2015/06/chart">
              <c:ext xmlns:c16="http://schemas.microsoft.com/office/drawing/2014/chart" uri="{C3380CC4-5D6E-409C-BE32-E72D297353CC}">
                <c16:uniqueId val="{00000002-857F-433B-BA3B-292615A8F4DB}"/>
              </c:ext>
            </c:extLst>
          </c:dPt>
          <c:dPt>
            <c:idx val="3"/>
            <c:bubble3D val="0"/>
            <c:spPr>
              <a:solidFill>
                <a:schemeClr val="accent4"/>
              </a:solidFill>
              <a:ln w="19036">
                <a:solidFill>
                  <a:schemeClr val="lt1"/>
                </a:solidFill>
              </a:ln>
              <a:effectLst/>
            </c:spPr>
            <c:extLst xmlns:c16r2="http://schemas.microsoft.com/office/drawing/2015/06/chart">
              <c:ext xmlns:c16="http://schemas.microsoft.com/office/drawing/2014/chart" uri="{C3380CC4-5D6E-409C-BE32-E72D297353CC}">
                <c16:uniqueId val="{00000003-857F-433B-BA3B-292615A8F4DB}"/>
              </c:ext>
            </c:extLst>
          </c:dPt>
          <c:dPt>
            <c:idx val="4"/>
            <c:bubble3D val="0"/>
            <c:spPr>
              <a:solidFill>
                <a:schemeClr val="accent5"/>
              </a:solidFill>
              <a:ln w="19036">
                <a:solidFill>
                  <a:schemeClr val="lt1"/>
                </a:solidFill>
              </a:ln>
              <a:effectLst/>
            </c:spPr>
            <c:extLst xmlns:c16r2="http://schemas.microsoft.com/office/drawing/2015/06/chart">
              <c:ext xmlns:c16="http://schemas.microsoft.com/office/drawing/2014/chart" uri="{C3380CC4-5D6E-409C-BE32-E72D297353CC}">
                <c16:uniqueId val="{00000004-857F-433B-BA3B-292615A8F4DB}"/>
              </c:ext>
            </c:extLst>
          </c:dPt>
          <c:dPt>
            <c:idx val="5"/>
            <c:bubble3D val="0"/>
            <c:spPr>
              <a:solidFill>
                <a:schemeClr val="accent6"/>
              </a:solidFill>
              <a:ln w="19036">
                <a:solidFill>
                  <a:schemeClr val="lt1"/>
                </a:solidFill>
              </a:ln>
              <a:effectLst/>
            </c:spPr>
            <c:extLst xmlns:c16r2="http://schemas.microsoft.com/office/drawing/2015/06/chart">
              <c:ext xmlns:c16="http://schemas.microsoft.com/office/drawing/2014/chart" uri="{C3380CC4-5D6E-409C-BE32-E72D297353CC}">
                <c16:uniqueId val="{00000005-857F-433B-BA3B-292615A8F4DB}"/>
              </c:ext>
            </c:extLst>
          </c:dPt>
          <c:dPt>
            <c:idx val="6"/>
            <c:bubble3D val="0"/>
            <c:spPr>
              <a:solidFill>
                <a:schemeClr val="accent1">
                  <a:lumMod val="60000"/>
                </a:schemeClr>
              </a:solidFill>
              <a:ln w="19036">
                <a:solidFill>
                  <a:schemeClr val="lt1"/>
                </a:solidFill>
              </a:ln>
              <a:effectLst/>
            </c:spPr>
            <c:extLst xmlns:c16r2="http://schemas.microsoft.com/office/drawing/2015/06/chart">
              <c:ext xmlns:c16="http://schemas.microsoft.com/office/drawing/2014/chart" uri="{C3380CC4-5D6E-409C-BE32-E72D297353CC}">
                <c16:uniqueId val="{00000006-857F-433B-BA3B-292615A8F4DB}"/>
              </c:ext>
            </c:extLst>
          </c:dPt>
          <c:dPt>
            <c:idx val="7"/>
            <c:bubble3D val="0"/>
            <c:spPr>
              <a:solidFill>
                <a:schemeClr val="accent2">
                  <a:lumMod val="60000"/>
                </a:schemeClr>
              </a:solidFill>
              <a:ln w="19036">
                <a:solidFill>
                  <a:schemeClr val="lt1"/>
                </a:solidFill>
              </a:ln>
              <a:effectLst/>
            </c:spPr>
            <c:extLst xmlns:c16r2="http://schemas.microsoft.com/office/drawing/2015/06/chart">
              <c:ext xmlns:c16="http://schemas.microsoft.com/office/drawing/2014/chart" uri="{C3380CC4-5D6E-409C-BE32-E72D297353CC}">
                <c16:uniqueId val="{00000007-857F-433B-BA3B-292615A8F4DB}"/>
              </c:ext>
            </c:extLst>
          </c:dPt>
          <c:dPt>
            <c:idx val="8"/>
            <c:bubble3D val="0"/>
            <c:spPr>
              <a:solidFill>
                <a:schemeClr val="accent3">
                  <a:lumMod val="60000"/>
                </a:schemeClr>
              </a:solidFill>
              <a:ln w="19036">
                <a:solidFill>
                  <a:schemeClr val="lt1"/>
                </a:solidFill>
              </a:ln>
              <a:effectLst/>
            </c:spPr>
            <c:extLst xmlns:c16r2="http://schemas.microsoft.com/office/drawing/2015/06/chart">
              <c:ext xmlns:c16="http://schemas.microsoft.com/office/drawing/2014/chart" uri="{C3380CC4-5D6E-409C-BE32-E72D297353CC}">
                <c16:uniqueId val="{00000008-857F-433B-BA3B-292615A8F4DB}"/>
              </c:ext>
            </c:extLst>
          </c:dPt>
          <c:dLbls>
            <c:dLbl>
              <c:idx val="2"/>
              <c:layout>
                <c:manualLayout>
                  <c:x val="-0.12421481154177047"/>
                  <c:y val="-8.2238530980155711E-2"/>
                </c:manualLayout>
              </c:layout>
              <c:dLblPos val="bestFi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57F-433B-BA3B-292615A8F4DB}"/>
                </c:ext>
              </c:extLst>
            </c:dLbl>
            <c:dLbl>
              <c:idx val="3"/>
              <c:layout>
                <c:manualLayout>
                  <c:x val="-3.6053268947993246E-2"/>
                  <c:y val="-0.11479921920369375"/>
                </c:manualLayout>
              </c:layout>
              <c:dLblPos val="bestFi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57F-433B-BA3B-292615A8F4DB}"/>
                </c:ext>
              </c:extLst>
            </c:dLbl>
            <c:dLbl>
              <c:idx val="4"/>
              <c:layout/>
              <c:dLblPos val="bestFi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57F-433B-BA3B-292615A8F4DB}"/>
                </c:ext>
              </c:extLst>
            </c:dLbl>
            <c:dLbl>
              <c:idx val="5"/>
              <c:layout>
                <c:manualLayout>
                  <c:x val="0.15888214246494545"/>
                  <c:y val="-7.0078688285119539E-2"/>
                </c:manualLayout>
              </c:layout>
              <c:dLblPos val="bestFi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57F-433B-BA3B-292615A8F4DB}"/>
                </c:ext>
              </c:extLst>
            </c:dLbl>
            <c:dLbl>
              <c:idx val="6"/>
              <c:layout/>
              <c:dLblPos val="bestFi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57F-433B-BA3B-292615A8F4DB}"/>
                </c:ext>
              </c:extLst>
            </c:dLbl>
            <c:dLbl>
              <c:idx val="7"/>
              <c:layout/>
              <c:dLblPos val="bestFi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57F-433B-BA3B-292615A8F4DB}"/>
                </c:ext>
              </c:extLst>
            </c:dLbl>
            <c:dLbl>
              <c:idx val="8"/>
              <c:layout/>
              <c:dLblPos val="bestFi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857F-433B-BA3B-292615A8F4DB}"/>
                </c:ext>
              </c:extLst>
            </c:dLbl>
            <c:spPr>
              <a:solidFill>
                <a:schemeClr val="bg1">
                  <a:alpha val="57000"/>
                </a:schemeClr>
              </a:solidFill>
              <a:ln>
                <a:noFill/>
              </a:ln>
              <a:effectLst/>
            </c:spPr>
            <c:txPr>
              <a:bodyPr rot="0" spcFirstLastPara="1" vertOverflow="ellipsis" vert="horz" wrap="square" lIns="38100" tIns="19050" rIns="38100" bIns="19050" anchor="ctr" anchorCtr="1">
                <a:spAutoFit/>
              </a:bodyPr>
              <a:lstStyle/>
              <a:p>
                <a:pPr>
                  <a:defRPr sz="1196"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18"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Sheet1!$A$2:$A$10</c:f>
              <c:strCache>
                <c:ptCount val="9"/>
                <c:pt idx="0">
                  <c:v>Fecal Coliform</c:v>
                </c:pt>
                <c:pt idx="1">
                  <c:v>BOD</c:v>
                </c:pt>
                <c:pt idx="2">
                  <c:v>pH</c:v>
                </c:pt>
                <c:pt idx="3">
                  <c:v>DO</c:v>
                </c:pt>
                <c:pt idx="4">
                  <c:v>Temp Change</c:v>
                </c:pt>
                <c:pt idx="5">
                  <c:v>Phosphates </c:v>
                </c:pt>
                <c:pt idx="6">
                  <c:v>Nitrates</c:v>
                </c:pt>
                <c:pt idx="7">
                  <c:v>Turbidity </c:v>
                </c:pt>
                <c:pt idx="8">
                  <c:v>TDS</c:v>
                </c:pt>
              </c:strCache>
            </c:strRef>
          </c:cat>
          <c:val>
            <c:numRef>
              <c:f>Sheet1!$B$2:$B$10</c:f>
              <c:numCache>
                <c:formatCode>0%</c:formatCode>
                <c:ptCount val="9"/>
                <c:pt idx="0">
                  <c:v>0.16</c:v>
                </c:pt>
                <c:pt idx="1">
                  <c:v>0.11</c:v>
                </c:pt>
                <c:pt idx="2">
                  <c:v>0.11</c:v>
                </c:pt>
                <c:pt idx="3">
                  <c:v>0.17</c:v>
                </c:pt>
                <c:pt idx="4">
                  <c:v>0.1</c:v>
                </c:pt>
                <c:pt idx="5">
                  <c:v>0.1</c:v>
                </c:pt>
                <c:pt idx="6">
                  <c:v>0.1</c:v>
                </c:pt>
                <c:pt idx="7">
                  <c:v>0.08</c:v>
                </c:pt>
                <c:pt idx="8">
                  <c:v>7.0000000000000007E-2</c:v>
                </c:pt>
              </c:numCache>
            </c:numRef>
          </c:val>
          <c:extLst xmlns:c16r2="http://schemas.microsoft.com/office/drawing/2015/06/chart">
            <c:ext xmlns:c16="http://schemas.microsoft.com/office/drawing/2014/chart" uri="{C3380CC4-5D6E-409C-BE32-E72D297353CC}">
              <c16:uniqueId val="{00000009-857F-433B-BA3B-292615A8F4DB}"/>
            </c:ext>
          </c:extLst>
        </c:ser>
        <c:dLbls>
          <c:showLegendKey val="0"/>
          <c:showVal val="0"/>
          <c:showCatName val="0"/>
          <c:showSerName val="0"/>
          <c:showPercent val="0"/>
          <c:showBubbleSize val="0"/>
          <c:showLeaderLines val="1"/>
        </c:dLbls>
        <c:firstSliceAng val="0"/>
      </c:pieChart>
      <c:spPr>
        <a:noFill/>
        <a:ln w="25382">
          <a:noFill/>
        </a:ln>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8475" cy="465138"/>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 name="Google Shape;4;n"/>
          <p:cNvSpPr txBox="1"/>
          <p:nvPr>
            <p:ph idx="10" type="dt"/>
          </p:nvPr>
        </p:nvSpPr>
        <p:spPr>
          <a:xfrm>
            <a:off x="3970338" y="0"/>
            <a:ext cx="3038475" cy="465138"/>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5" name="Google Shape;5;n"/>
          <p:cNvSpPr/>
          <p:nvPr>
            <p:ph idx="3"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675"/>
            <a:ext cx="3038475" cy="465138"/>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8" name="Google Shape;8;n"/>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ater.usgs.gov/edu/dissolvedoxygen.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701675" y="4416425"/>
            <a:ext cx="5607050" cy="4183063"/>
          </a:xfrm>
          <a:prstGeom prst="rect">
            <a:avLst/>
          </a:prstGeom>
        </p:spPr>
        <p:txBody>
          <a:bodyPr anchorCtr="0" anchor="t" bIns="46575" lIns="93175" spcFirstLastPara="1" rIns="93175" wrap="square" tIns="46575">
            <a:noAutofit/>
          </a:bodyPr>
          <a:lstStyle/>
          <a:p>
            <a:pPr indent="0" lvl="0" marL="0" rtl="0" algn="l">
              <a:spcBef>
                <a:spcPts val="360"/>
              </a:spcBef>
              <a:spcAft>
                <a:spcPts val="0"/>
              </a:spcAft>
              <a:buNone/>
            </a:pPr>
            <a:r>
              <a:t/>
            </a:r>
            <a:endParaRPr/>
          </a:p>
        </p:txBody>
      </p:sp>
      <p:sp>
        <p:nvSpPr>
          <p:cNvPr id="157" name="Google Shape;157;p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0: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289" name="Google Shape;289;p1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0" name="Google Shape;290;p10: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latin typeface="Arial"/>
                <a:ea typeface="Arial"/>
                <a:cs typeface="Arial"/>
                <a:sym typeface="Arial"/>
              </a:rPr>
              <a:t>Low DO levels are the 3</a:t>
            </a:r>
            <a:r>
              <a:rPr baseline="30000" lang="en-US">
                <a:latin typeface="Arial"/>
                <a:ea typeface="Arial"/>
                <a:cs typeface="Arial"/>
                <a:sym typeface="Arial"/>
              </a:rPr>
              <a:t>rd</a:t>
            </a:r>
            <a:r>
              <a:rPr lang="en-US">
                <a:latin typeface="Arial"/>
                <a:ea typeface="Arial"/>
                <a:cs typeface="Arial"/>
                <a:sym typeface="Arial"/>
              </a:rPr>
              <a:t> highest cause of fish kills in MD, leading to nearly 600 </a:t>
            </a:r>
            <a:r>
              <a:rPr lang="en-US"/>
              <a:t>incidents</a:t>
            </a:r>
            <a:r>
              <a:rPr lang="en-US">
                <a:latin typeface="Arial"/>
                <a:ea typeface="Arial"/>
                <a:cs typeface="Arial"/>
                <a:sym typeface="Arial"/>
              </a:rPr>
              <a:t> in the past 20 years.</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Most Maryland fish kills occur in estuaries.</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Out of 2400 fish kills in the past 20 years, here are some highlights, by county:</a:t>
            </a:r>
            <a:endParaRPr/>
          </a:p>
          <a:p>
            <a:pPr indent="0" lvl="0" marL="0" rtl="0" algn="l">
              <a:spcBef>
                <a:spcPts val="360"/>
              </a:spcBef>
              <a:spcAft>
                <a:spcPts val="0"/>
              </a:spcAft>
              <a:buNone/>
            </a:pPr>
            <a:r>
              <a:rPr lang="en-US">
                <a:latin typeface="Arial"/>
                <a:ea typeface="Arial"/>
                <a:cs typeface="Arial"/>
                <a:sym typeface="Arial"/>
              </a:rPr>
              <a:t>Anne Arundel – 450</a:t>
            </a:r>
            <a:endParaRPr/>
          </a:p>
          <a:p>
            <a:pPr indent="0" lvl="0" marL="0" rtl="0" algn="l">
              <a:spcBef>
                <a:spcPts val="360"/>
              </a:spcBef>
              <a:spcAft>
                <a:spcPts val="0"/>
              </a:spcAft>
              <a:buNone/>
            </a:pPr>
            <a:r>
              <a:rPr lang="en-US">
                <a:latin typeface="Arial"/>
                <a:ea typeface="Arial"/>
                <a:cs typeface="Arial"/>
                <a:sym typeface="Arial"/>
              </a:rPr>
              <a:t>St. Mary’s - 119</a:t>
            </a:r>
            <a:endParaRPr/>
          </a:p>
          <a:p>
            <a:pPr indent="0" lvl="0" marL="0" rtl="0" algn="l">
              <a:spcBef>
                <a:spcPts val="360"/>
              </a:spcBef>
              <a:spcAft>
                <a:spcPts val="0"/>
              </a:spcAft>
              <a:buNone/>
            </a:pPr>
            <a:r>
              <a:rPr lang="en-US">
                <a:latin typeface="Arial"/>
                <a:ea typeface="Arial"/>
                <a:cs typeface="Arial"/>
                <a:sym typeface="Arial"/>
              </a:rPr>
              <a:t>Prince Georges – 99</a:t>
            </a:r>
            <a:endParaRPr/>
          </a:p>
          <a:p>
            <a:pPr indent="0" lvl="0" marL="0" rtl="0" algn="l">
              <a:spcBef>
                <a:spcPts val="360"/>
              </a:spcBef>
              <a:spcAft>
                <a:spcPts val="0"/>
              </a:spcAft>
              <a:buNone/>
            </a:pPr>
            <a:r>
              <a:rPr lang="en-US">
                <a:latin typeface="Arial"/>
                <a:ea typeface="Arial"/>
                <a:cs typeface="Arial"/>
                <a:sym typeface="Arial"/>
              </a:rPr>
              <a:t>Montgomery - 88</a:t>
            </a:r>
            <a:endParaRPr/>
          </a:p>
          <a:p>
            <a:pPr indent="0" lvl="0" marL="0" rtl="0" algn="l">
              <a:spcBef>
                <a:spcPts val="360"/>
              </a:spcBef>
              <a:spcAft>
                <a:spcPts val="0"/>
              </a:spcAft>
              <a:buNone/>
            </a:pPr>
            <a:r>
              <a:rPr lang="en-US">
                <a:latin typeface="Arial"/>
                <a:ea typeface="Arial"/>
                <a:cs typeface="Arial"/>
                <a:sym typeface="Arial"/>
              </a:rPr>
              <a:t>Carroll - 85</a:t>
            </a:r>
            <a:endParaRPr/>
          </a:p>
          <a:p>
            <a:pPr indent="0" lvl="0" marL="0" rtl="0" algn="l">
              <a:spcBef>
                <a:spcPts val="360"/>
              </a:spcBef>
              <a:spcAft>
                <a:spcPts val="0"/>
              </a:spcAft>
              <a:buNone/>
            </a:pPr>
            <a:r>
              <a:rPr lang="en-US">
                <a:latin typeface="Arial"/>
                <a:ea typeface="Arial"/>
                <a:cs typeface="Arial"/>
                <a:sym typeface="Arial"/>
              </a:rPr>
              <a:t>Charles –84 </a:t>
            </a:r>
            <a:endParaRPr/>
          </a:p>
          <a:p>
            <a:pPr indent="0" lvl="0" marL="0" rtl="0" algn="l">
              <a:spcBef>
                <a:spcPts val="360"/>
              </a:spcBef>
              <a:spcAft>
                <a:spcPts val="0"/>
              </a:spcAft>
              <a:buNone/>
            </a:pPr>
            <a:r>
              <a:rPr lang="en-US">
                <a:latin typeface="Arial"/>
                <a:ea typeface="Arial"/>
                <a:cs typeface="Arial"/>
                <a:sym typeface="Arial"/>
              </a:rPr>
              <a:t>Frederick – 78</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Source: MDE website</a:t>
            </a:r>
            <a:endParaRPr/>
          </a:p>
          <a:p>
            <a:pPr indent="0" lvl="0" marL="0" rtl="0" algn="l">
              <a:spcBef>
                <a:spcPts val="360"/>
              </a:spcBef>
              <a:spcAft>
                <a:spcPts val="0"/>
              </a:spcAft>
              <a:buNone/>
            </a:pPr>
            <a:r>
              <a:rPr lang="en-US">
                <a:latin typeface="Arial"/>
                <a:ea typeface="Arial"/>
                <a:cs typeface="Arial"/>
                <a:sym typeface="Arial"/>
              </a:rPr>
              <a:t>http://www.mde.state.md.us/Programs/MultimediaPrograms/environ_emergencies/FishKills_MD/index.asp</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1: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297" name="Google Shape;297;p1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8" name="Google Shape;298;p11: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latin typeface="Arial"/>
                <a:ea typeface="Arial"/>
                <a:cs typeface="Arial"/>
                <a:sym typeface="Arial"/>
              </a:rPr>
              <a:t>When too much organic matter is in the water, the living matter eats nutrients and the dead matter breaks down when bacteria use oxygen to decompose it.  So, if there are excess nutrients that cause algal blooms (which then die) or if there is a lot of raw sewage (organic waste) dumped in the water, LOTS of decomposition happens and too much oxygen gets used up (eutrophication). Eutrophication can cause other aquatic organisms to suffocate!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Source: https://www.epa.gov/sites/production/files/2015-09/documents/2009_03_13_estuaries_monitor_chap9.pdf</a:t>
            </a:r>
            <a:endParaRPr/>
          </a:p>
          <a:p>
            <a:pPr indent="0" lvl="0" marL="0" rtl="0" algn="l">
              <a:spcBef>
                <a:spcPts val="360"/>
              </a:spcBef>
              <a:spcAft>
                <a:spcPts val="0"/>
              </a:spcAft>
              <a:buNone/>
            </a:pPr>
            <a:r>
              <a:rPr lang="en-US">
                <a:latin typeface="Arial"/>
                <a:ea typeface="Arial"/>
                <a:cs typeface="Arial"/>
                <a:sym typeface="Arial"/>
              </a:rPr>
              <a:t>Accessed 1/13/17</a:t>
            </a:r>
            <a:endParaRPr/>
          </a:p>
          <a:p>
            <a:pPr indent="0" lvl="0" marL="0" rtl="0" algn="l">
              <a:spcBef>
                <a:spcPts val="360"/>
              </a:spcBef>
              <a:spcAft>
                <a:spcPts val="0"/>
              </a:spcAft>
              <a:buNone/>
            </a:pPr>
            <a:r>
              <a:t/>
            </a:r>
            <a:endParaRPr>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3" name="Google Shape;313;p12: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Warm water holds less </a:t>
            </a:r>
            <a:r>
              <a:rPr lang="en-US" u="sng">
                <a:solidFill>
                  <a:schemeClr val="hlink"/>
                </a:solidFill>
                <a:hlinkClick r:id="rId2"/>
              </a:rPr>
              <a:t>dissolved oxygen</a:t>
            </a:r>
            <a:r>
              <a:rPr lang="en-US"/>
              <a:t> than cool water, and may not contain enough dissolved oxygen for the survival of different species of aquatic life.</a:t>
            </a:r>
            <a:endParaRPr/>
          </a:p>
        </p:txBody>
      </p:sp>
      <p:sp>
        <p:nvSpPr>
          <p:cNvPr id="314" name="Google Shape;314;p12: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3: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29" name="Google Shape;329;p1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0" name="Google Shape;330;p13: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latin typeface="Arial"/>
                <a:ea typeface="Arial"/>
                <a:cs typeface="Arial"/>
                <a:sym typeface="Arial"/>
              </a:rPr>
              <a:t>The photo on the left shows a stream with excellent bank vegetation – these streams receive good shade and won’t have trouble with thermal pollution.</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If the canopy were disturbed, the water would be heated by the sun.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4: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40" name="Google Shape;340;p1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1" name="Google Shape;341;p14: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The picture below shows a typical parking lot after a strong summer rainstorm. Impervious surfaces act as "fast lanes" for rainfall to make its way into streams. Rain that falls on a parking lot that has been baking in the sun all day during summer gets super heated and then runs off into streams. This heated water can be a shock to the aquatic life in the stream and can, thus, harm the water quality of the stream.</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The picture above shows the parking surfaces are tilted so that they drain into a natural area that allows runoff to soak into the ground. Water-loving plants are also being grown in the area. A significant amount of the runoff should be captured by these areas, and by the time a portion of the runoff reaches a stream, the water temperatures should be closer to normal stream temperatures.</a:t>
            </a:r>
            <a:endParaRPr/>
          </a:p>
          <a:p>
            <a:pPr indent="0" lvl="0" marL="0" rtl="0" algn="l">
              <a:spcBef>
                <a:spcPts val="360"/>
              </a:spcBef>
              <a:spcAft>
                <a:spcPts val="0"/>
              </a:spcAft>
              <a:buNone/>
            </a:pPr>
            <a:r>
              <a:t/>
            </a:r>
            <a:endParaRPr>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5: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52" name="Google Shape;352;p1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3" name="Google Shape;353;p15: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latin typeface="Arial"/>
                <a:ea typeface="Arial"/>
                <a:cs typeface="Arial"/>
                <a:sym typeface="Arial"/>
              </a:rPr>
              <a:t>E. Coli is the most common fecal coliform.</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t>The presence of E.coli in water indicates recent fecal contamination and may indicate the possible presence of disease-causing pathogens, such as bacteria, viruses, and parasites. Although most strains of E.coli bacteria are harmless, certain strains, such as E.coli 0157:H7, may cause illness. </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Primary contact – (&lt;200 desirable)(,1,000 acceptable) high area dermal contact (large surface area of skin), swimming</a:t>
            </a:r>
            <a:endParaRPr/>
          </a:p>
          <a:p>
            <a:pPr indent="0" lvl="0" marL="0" rtl="0" algn="l">
              <a:spcBef>
                <a:spcPts val="360"/>
              </a:spcBef>
              <a:spcAft>
                <a:spcPts val="0"/>
              </a:spcAft>
              <a:buNone/>
            </a:pPr>
            <a:r>
              <a:rPr lang="en-US">
                <a:latin typeface="Arial"/>
                <a:ea typeface="Arial"/>
                <a:cs typeface="Arial"/>
                <a:sym typeface="Arial"/>
              </a:rPr>
              <a:t>Secondary contact – (&lt;1,000 desirable)(,5,000 acceptable) low area dermal contact(small surface area of skin), boating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6: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69" name="Google Shape;369;p1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0" name="Google Shape;370;p16: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lnSpc>
                <a:spcPct val="90000"/>
              </a:lnSpc>
              <a:spcBef>
                <a:spcPts val="0"/>
              </a:spcBef>
              <a:spcAft>
                <a:spcPts val="0"/>
              </a:spcAft>
              <a:buNone/>
            </a:pPr>
            <a:r>
              <a:rPr lang="en-US" sz="1000">
                <a:latin typeface="Arial"/>
                <a:ea typeface="Arial"/>
                <a:cs typeface="Arial"/>
                <a:sym typeface="Arial"/>
              </a:rPr>
              <a:t>Rainwater often overloads the city's outdated combined sewer system, causing more than three billion gallons of raw sewage to overflow directly into the Anacostia River, Potomac River, and Rock Creek in an average year. There are 59 combined sewer outfalls in the District, the largest ones discharging into the Anacostia. </a:t>
            </a:r>
            <a:r>
              <a:rPr b="1" lang="en-US" sz="1000">
                <a:latin typeface="Arial"/>
                <a:ea typeface="Arial"/>
                <a:cs typeface="Arial"/>
                <a:sym typeface="Arial"/>
              </a:rPr>
              <a:t>These discharges cause violations of standards for bacteria, oxygen, suspended solids, and other pollutants.</a:t>
            </a:r>
            <a:endParaRPr/>
          </a:p>
          <a:p>
            <a:pPr indent="0" lvl="0" marL="0" rtl="0" algn="l">
              <a:lnSpc>
                <a:spcPct val="90000"/>
              </a:lnSpc>
              <a:spcBef>
                <a:spcPts val="300"/>
              </a:spcBef>
              <a:spcAft>
                <a:spcPts val="0"/>
              </a:spcAft>
              <a:buNone/>
            </a:pPr>
            <a:r>
              <a:rPr lang="en-US" sz="1000">
                <a:latin typeface="Arial"/>
                <a:ea typeface="Arial"/>
                <a:cs typeface="Arial"/>
                <a:sym typeface="Arial"/>
              </a:rPr>
              <a:t>Source: Earth Justice website (http://www.earthjustice.org/urgent/print.html?ID=17)</a:t>
            </a:r>
            <a:endParaRPr/>
          </a:p>
          <a:p>
            <a:pPr indent="0" lvl="0" marL="0" rtl="0" algn="l">
              <a:lnSpc>
                <a:spcPct val="90000"/>
              </a:lnSpc>
              <a:spcBef>
                <a:spcPts val="300"/>
              </a:spcBef>
              <a:spcAft>
                <a:spcPts val="0"/>
              </a:spcAft>
              <a:buNone/>
            </a:pPr>
            <a:r>
              <a:t/>
            </a:r>
            <a:endParaRPr sz="1000">
              <a:latin typeface="Arial"/>
              <a:ea typeface="Arial"/>
              <a:cs typeface="Arial"/>
              <a:sym typeface="Arial"/>
            </a:endParaRPr>
          </a:p>
          <a:p>
            <a:pPr indent="0" lvl="0" marL="0" rtl="0" algn="l">
              <a:lnSpc>
                <a:spcPct val="90000"/>
              </a:lnSpc>
              <a:spcBef>
                <a:spcPts val="300"/>
              </a:spcBef>
              <a:spcAft>
                <a:spcPts val="0"/>
              </a:spcAft>
              <a:buNone/>
            </a:pPr>
            <a:r>
              <a:rPr lang="en-US" sz="1000">
                <a:latin typeface="Arial"/>
                <a:ea typeface="Arial"/>
                <a:cs typeface="Arial"/>
                <a:sym typeface="Arial"/>
              </a:rPr>
              <a:t>WSSC serves 1.6 million people in Montgomery and Prince George’s counties</a:t>
            </a:r>
            <a:endParaRPr/>
          </a:p>
          <a:p>
            <a:pPr indent="0" lvl="0" marL="0" rtl="0" algn="l">
              <a:lnSpc>
                <a:spcPct val="90000"/>
              </a:lnSpc>
              <a:spcBef>
                <a:spcPts val="300"/>
              </a:spcBef>
              <a:spcAft>
                <a:spcPts val="0"/>
              </a:spcAft>
              <a:buNone/>
            </a:pPr>
            <a:r>
              <a:t/>
            </a:r>
            <a:endParaRPr sz="1000">
              <a:latin typeface="Arial"/>
              <a:ea typeface="Arial"/>
              <a:cs typeface="Arial"/>
              <a:sym typeface="Arial"/>
            </a:endParaRPr>
          </a:p>
          <a:p>
            <a:pPr indent="0" lvl="0" marL="0" rtl="0" algn="l">
              <a:lnSpc>
                <a:spcPct val="90000"/>
              </a:lnSpc>
              <a:spcBef>
                <a:spcPts val="300"/>
              </a:spcBef>
              <a:spcAft>
                <a:spcPts val="0"/>
              </a:spcAft>
              <a:buNone/>
            </a:pPr>
            <a:r>
              <a:rPr lang="en-US" sz="1000">
                <a:latin typeface="Arial"/>
                <a:ea typeface="Arial"/>
                <a:cs typeface="Arial"/>
                <a:sym typeface="Arial"/>
              </a:rPr>
              <a:t>According to WSSC’s own reports to Maryland’s Department of the Environment, from January 2001 through July of this year, WSSC’s sewer system experienced 445 overflows that dumped more than 91 million gallons of raw sewage into streams and rivers in Montgomery and Prince George’s counties. Discharges of raw sewage into waterways are illegal under the federal Clean Water Act.</a:t>
            </a:r>
            <a:endParaRPr/>
          </a:p>
          <a:p>
            <a:pPr indent="0" lvl="0" marL="0" rtl="0" algn="l">
              <a:lnSpc>
                <a:spcPct val="90000"/>
              </a:lnSpc>
              <a:spcBef>
                <a:spcPts val="300"/>
              </a:spcBef>
              <a:spcAft>
                <a:spcPts val="0"/>
              </a:spcAft>
              <a:buNone/>
            </a:pPr>
            <a:r>
              <a:t/>
            </a:r>
            <a:endParaRPr sz="1000">
              <a:latin typeface="Arial"/>
              <a:ea typeface="Arial"/>
              <a:cs typeface="Arial"/>
              <a:sym typeface="Arial"/>
            </a:endParaRPr>
          </a:p>
          <a:p>
            <a:pPr indent="0" lvl="0" marL="0" rtl="0" algn="l">
              <a:lnSpc>
                <a:spcPct val="90000"/>
              </a:lnSpc>
              <a:spcBef>
                <a:spcPts val="300"/>
              </a:spcBef>
              <a:spcAft>
                <a:spcPts val="0"/>
              </a:spcAft>
              <a:buNone/>
            </a:pPr>
            <a:r>
              <a:rPr lang="en-US" sz="1000">
                <a:latin typeface="Arial"/>
                <a:ea typeface="Arial"/>
                <a:cs typeface="Arial"/>
                <a:sym typeface="Arial"/>
              </a:rPr>
              <a:t>… likely many more than 445 sewer overflows over the last three-and-a-half years. Those were just the discharges WSSC reported.</a:t>
            </a:r>
            <a:endParaRPr/>
          </a:p>
          <a:p>
            <a:pPr indent="0" lvl="0" marL="0" rtl="0" algn="l">
              <a:lnSpc>
                <a:spcPct val="90000"/>
              </a:lnSpc>
              <a:spcBef>
                <a:spcPts val="300"/>
              </a:spcBef>
              <a:spcAft>
                <a:spcPts val="0"/>
              </a:spcAft>
              <a:buNone/>
            </a:pPr>
            <a:r>
              <a:t/>
            </a:r>
            <a:endParaRPr sz="1000">
              <a:latin typeface="Arial"/>
              <a:ea typeface="Arial"/>
              <a:cs typeface="Arial"/>
              <a:sym typeface="Arial"/>
            </a:endParaRPr>
          </a:p>
          <a:p>
            <a:pPr indent="0" lvl="0" marL="0" rtl="0" algn="l">
              <a:lnSpc>
                <a:spcPct val="90000"/>
              </a:lnSpc>
              <a:spcBef>
                <a:spcPts val="300"/>
              </a:spcBef>
              <a:spcAft>
                <a:spcPts val="0"/>
              </a:spcAft>
              <a:buNone/>
            </a:pPr>
            <a:r>
              <a:rPr lang="en-US" sz="1000">
                <a:latin typeface="Arial"/>
                <a:ea typeface="Arial"/>
                <a:cs typeface="Arial"/>
                <a:sym typeface="Arial"/>
              </a:rPr>
              <a:t>The Anacostia Watershed Society (AWS), one of the plaintiffs in the lawsuit, has been documenting WSSC sewer system problems for several years, and estimates that there are hundreds of miles of broken and separated pipeline that may be leaking sewage into the water table in Maryland. </a:t>
            </a:r>
            <a:endParaRPr/>
          </a:p>
          <a:p>
            <a:pPr indent="0" lvl="0" marL="0" rtl="0" algn="l">
              <a:lnSpc>
                <a:spcPct val="90000"/>
              </a:lnSpc>
              <a:spcBef>
                <a:spcPts val="300"/>
              </a:spcBef>
              <a:spcAft>
                <a:spcPts val="0"/>
              </a:spcAft>
              <a:buNone/>
            </a:pPr>
            <a:r>
              <a:t/>
            </a:r>
            <a:endParaRPr sz="1000">
              <a:latin typeface="Arial"/>
              <a:ea typeface="Arial"/>
              <a:cs typeface="Arial"/>
              <a:sym typeface="Arial"/>
            </a:endParaRPr>
          </a:p>
          <a:p>
            <a:pPr indent="0" lvl="0" marL="0" rtl="0" algn="l">
              <a:lnSpc>
                <a:spcPct val="90000"/>
              </a:lnSpc>
              <a:spcBef>
                <a:spcPts val="300"/>
              </a:spcBef>
              <a:spcAft>
                <a:spcPts val="0"/>
              </a:spcAft>
              <a:buNone/>
            </a:pPr>
            <a:r>
              <a:rPr lang="en-US" sz="1000">
                <a:latin typeface="Arial"/>
                <a:ea typeface="Arial"/>
                <a:cs typeface="Arial"/>
                <a:sym typeface="Arial"/>
              </a:rPr>
              <a:t>Source: AWS press release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2" name="Google Shape;382;p17: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https://news.nationalgeographic.com/news/2014/07/140703-combined-sewer-overflow-washington-storm-water-tunnel/</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https://www.dcwater.com/css</a:t>
            </a:r>
            <a:endParaRPr/>
          </a:p>
        </p:txBody>
      </p:sp>
      <p:sp>
        <p:nvSpPr>
          <p:cNvPr id="383" name="Google Shape;383;p17: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8:notes"/>
          <p:cNvSpPr txBox="1"/>
          <p:nvPr>
            <p:ph idx="1" type="body"/>
          </p:nvPr>
        </p:nvSpPr>
        <p:spPr>
          <a:xfrm>
            <a:off x="701675" y="4416425"/>
            <a:ext cx="5607050" cy="4183063"/>
          </a:xfrm>
          <a:prstGeom prst="rect">
            <a:avLst/>
          </a:prstGeom>
        </p:spPr>
        <p:txBody>
          <a:bodyPr anchorCtr="0" anchor="t" bIns="46575" lIns="93175" spcFirstLastPara="1" rIns="93175" wrap="square" tIns="46575">
            <a:noAutofit/>
          </a:bodyPr>
          <a:lstStyle/>
          <a:p>
            <a:pPr indent="0" lvl="0" marL="0" rtl="0" algn="l">
              <a:spcBef>
                <a:spcPts val="360"/>
              </a:spcBef>
              <a:spcAft>
                <a:spcPts val="0"/>
              </a:spcAft>
              <a:buNone/>
            </a:pPr>
            <a:r>
              <a:t/>
            </a:r>
            <a:endParaRPr/>
          </a:p>
        </p:txBody>
      </p:sp>
      <p:sp>
        <p:nvSpPr>
          <p:cNvPr id="390" name="Google Shape;390;p1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9: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97" name="Google Shape;397;p1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8" name="Google Shape;398;p19: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Low pH (acid) can make toxic substances more mobile and easier for aquatic plants and animals to absorb.</a:t>
            </a:r>
            <a:endParaRPr/>
          </a:p>
          <a:p>
            <a:pPr indent="0" lvl="0" marL="0" rtl="0" algn="l">
              <a:spcBef>
                <a:spcPts val="360"/>
              </a:spcBef>
              <a:spcAft>
                <a:spcPts val="0"/>
              </a:spcAft>
              <a:buNone/>
            </a:pPr>
            <a:r>
              <a:rPr lang="en-US"/>
              <a:t>Aquatic plants help to buffer the pH by absorbing CO2, thereby raising the pH  (CO2 makes water more acidic)</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pH:  the inverse log of the ratio of H+ ions to OH- ions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Data for site Beltsville rainwater pH 5.05 (2015)(National Atmospheric Deposition Program)</a:t>
            </a:r>
            <a:endParaRPr/>
          </a:p>
          <a:p>
            <a:pPr indent="0" lvl="0" marL="0" rtl="0" algn="l">
              <a:spcBef>
                <a:spcPts val="36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2:notes"/>
          <p:cNvSpPr txBox="1"/>
          <p:nvPr>
            <p:ph idx="1" type="body"/>
          </p:nvPr>
        </p:nvSpPr>
        <p:spPr>
          <a:xfrm>
            <a:off x="701675" y="4416425"/>
            <a:ext cx="5607050" cy="4183063"/>
          </a:xfrm>
          <a:prstGeom prst="rect">
            <a:avLst/>
          </a:prstGeom>
        </p:spPr>
        <p:txBody>
          <a:bodyPr anchorCtr="0" anchor="t" bIns="46575" lIns="93175" spcFirstLastPara="1" rIns="93175" wrap="square" tIns="46575">
            <a:noAutofit/>
          </a:bodyPr>
          <a:lstStyle/>
          <a:p>
            <a:pPr indent="0" lvl="0" marL="0" rtl="0" algn="l">
              <a:spcBef>
                <a:spcPts val="360"/>
              </a:spcBef>
              <a:spcAft>
                <a:spcPts val="0"/>
              </a:spcAft>
              <a:buNone/>
            </a:pPr>
            <a:r>
              <a:t/>
            </a:r>
            <a:endParaRPr/>
          </a:p>
        </p:txBody>
      </p:sp>
      <p:sp>
        <p:nvSpPr>
          <p:cNvPr id="171" name="Google Shape;171;p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0:notes"/>
          <p:cNvSpPr txBox="1"/>
          <p:nvPr>
            <p:ph idx="1" type="body"/>
          </p:nvPr>
        </p:nvSpPr>
        <p:spPr>
          <a:xfrm>
            <a:off x="701675" y="4416425"/>
            <a:ext cx="5607050" cy="4183063"/>
          </a:xfrm>
          <a:prstGeom prst="rect">
            <a:avLst/>
          </a:prstGeom>
        </p:spPr>
        <p:txBody>
          <a:bodyPr anchorCtr="0" anchor="t" bIns="46575" lIns="93175" spcFirstLastPara="1" rIns="93175" wrap="square" tIns="46575">
            <a:noAutofit/>
          </a:bodyPr>
          <a:lstStyle/>
          <a:p>
            <a:pPr indent="0" lvl="0" marL="0" rtl="0" algn="l">
              <a:spcBef>
                <a:spcPts val="360"/>
              </a:spcBef>
              <a:spcAft>
                <a:spcPts val="0"/>
              </a:spcAft>
              <a:buNone/>
            </a:pPr>
            <a:r>
              <a:t/>
            </a:r>
            <a:endParaRPr/>
          </a:p>
        </p:txBody>
      </p:sp>
      <p:sp>
        <p:nvSpPr>
          <p:cNvPr id="414" name="Google Shape;414;p2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1: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420" name="Google Shape;420;p2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1" name="Google Shape;421;p21: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latin typeface="Arial"/>
                <a:ea typeface="Arial"/>
                <a:cs typeface="Arial"/>
                <a:sym typeface="Arial"/>
              </a:rPr>
              <a:t>Orthophosphates are one phosphorous ion bonded with four oxygen ions and are readily available for uptake by plants. </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Define </a:t>
            </a:r>
            <a:r>
              <a:rPr b="1" lang="en-US">
                <a:latin typeface="Arial"/>
                <a:ea typeface="Arial"/>
                <a:cs typeface="Arial"/>
                <a:sym typeface="Arial"/>
              </a:rPr>
              <a:t>EUTROPHICATION</a:t>
            </a:r>
            <a:r>
              <a:rPr lang="en-US">
                <a:latin typeface="Arial"/>
                <a:ea typeface="Arial"/>
                <a:cs typeface="Arial"/>
                <a:sym typeface="Arial"/>
              </a:rPr>
              <a:t>:</a:t>
            </a:r>
            <a:endParaRPr/>
          </a:p>
          <a:p>
            <a:pPr indent="0" lvl="0" marL="0" rtl="0" algn="l">
              <a:spcBef>
                <a:spcPts val="360"/>
              </a:spcBef>
              <a:spcAft>
                <a:spcPts val="0"/>
              </a:spcAft>
              <a:buNone/>
            </a:pPr>
            <a:r>
              <a:rPr lang="en-US">
                <a:latin typeface="Arial"/>
                <a:ea typeface="Arial"/>
                <a:cs typeface="Arial"/>
                <a:sym typeface="Arial"/>
              </a:rPr>
              <a:t>Eutrophication is the increase of nutrients in a body of water.  This causes excess algae and plant growth, which increases turbidity and decreases photosynthesis of plants on the bottom of the water body.  When those algae die, oxygen-consuming bacteria decompose the organic matter.  Both of these processes decrease the amount of dissolved oxygen in the stream.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2: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436" name="Google Shape;436;p2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7" name="Google Shape;437;p22: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Excess phosphates leads to excess algae growth.</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3: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444" name="Google Shape;444;p2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5" name="Google Shape;445;p23: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This photo is of a eutrophied lake in Bryce, VA.  Runoff of manure from a lakeside horse farm has put excess phosphates into the lake for years.  Note the dead fish!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4: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452" name="Google Shape;452;p2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3" name="Google Shape;453;p24: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a:solidFill>
                  <a:srgbClr val="006699"/>
                </a:solidFill>
              </a:rPr>
              <a:t>Nitrogen is abundant in the environment.</a:t>
            </a:r>
            <a:endParaRPr/>
          </a:p>
          <a:p>
            <a:pPr indent="0" lvl="0" marL="0" rtl="0" algn="l">
              <a:spcBef>
                <a:spcPts val="360"/>
              </a:spcBef>
              <a:spcAft>
                <a:spcPts val="0"/>
              </a:spcAft>
              <a:buNone/>
            </a:pPr>
            <a:r>
              <a:t/>
            </a:r>
            <a:endParaRPr b="1">
              <a:solidFill>
                <a:srgbClr val="006699"/>
              </a:solidFill>
            </a:endParaRPr>
          </a:p>
          <a:p>
            <a:pPr indent="0" lvl="0" marL="0" rtl="0" algn="l">
              <a:spcBef>
                <a:spcPts val="360"/>
              </a:spcBef>
              <a:spcAft>
                <a:spcPts val="0"/>
              </a:spcAft>
              <a:buNone/>
            </a:pPr>
            <a:r>
              <a:rPr b="1" lang="en-US">
                <a:solidFill>
                  <a:srgbClr val="006699"/>
                </a:solidFill>
              </a:rPr>
              <a:t>&gt; 4.4 mg/L is unsafe for drinking water!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5: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468" name="Google Shape;468;p2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9" name="Google Shape;469;p25: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latin typeface="Arial"/>
                <a:ea typeface="Arial"/>
                <a:cs typeface="Arial"/>
                <a:sym typeface="Arial"/>
              </a:rPr>
              <a:t>NOx (nitrogen oxides) molecules are released in auto exhaust and combine with water droplets in the atmosphere.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These nitrates then fall to earth and travel through the watershed.</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NOx – products of fossil fuel combustion:</a:t>
            </a:r>
            <a:endParaRPr/>
          </a:p>
          <a:p>
            <a:pPr indent="0" lvl="0" marL="0" rtl="0" algn="l">
              <a:spcBef>
                <a:spcPts val="360"/>
              </a:spcBef>
              <a:spcAft>
                <a:spcPts val="0"/>
              </a:spcAft>
              <a:buNone/>
            </a:pPr>
            <a:r>
              <a:rPr lang="en-US">
                <a:latin typeface="Arial"/>
                <a:ea typeface="Arial"/>
                <a:cs typeface="Arial"/>
                <a:sym typeface="Arial"/>
              </a:rPr>
              <a:t>NO = nitric oxide (most common)</a:t>
            </a:r>
            <a:endParaRPr/>
          </a:p>
          <a:p>
            <a:pPr indent="0" lvl="0" marL="0" rtl="0" algn="l">
              <a:spcBef>
                <a:spcPts val="360"/>
              </a:spcBef>
              <a:spcAft>
                <a:spcPts val="0"/>
              </a:spcAft>
              <a:buNone/>
            </a:pPr>
            <a:r>
              <a:rPr lang="en-US">
                <a:latin typeface="Arial"/>
                <a:ea typeface="Arial"/>
                <a:cs typeface="Arial"/>
                <a:sym typeface="Arial"/>
              </a:rPr>
              <a:t>NO2 = nitrogen dioxide</a:t>
            </a:r>
            <a:endParaRPr/>
          </a:p>
          <a:p>
            <a:pPr indent="0" lvl="0" marL="0" rtl="0" algn="l">
              <a:spcBef>
                <a:spcPts val="360"/>
              </a:spcBef>
              <a:spcAft>
                <a:spcPts val="0"/>
              </a:spcAft>
              <a:buNone/>
            </a:pPr>
            <a:r>
              <a:rPr lang="en-US">
                <a:latin typeface="Arial"/>
                <a:ea typeface="Arial"/>
                <a:cs typeface="Arial"/>
                <a:sym typeface="Arial"/>
              </a:rPr>
              <a:t>N2O = nitrous oxide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6: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475" name="Google Shape;475;p2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6" name="Google Shape;476;p26: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Suspended particles absorb heat energy from the sun, so water temperature increases with increased turbidity.  Warmer water holds less dissolved oxygen, so DO decreases.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Turbid water does not allow as much light to pass through to SAVs for photosynthesis.  Photosynthesis decreases and so does oxygen production.  DO decreases.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Source: https://archive.epa.gov/water/archive/web/html/vms55.html</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7: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492" name="Google Shape;492;p2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3" name="Google Shape;493;p27: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Clr>
                <a:schemeClr val="lt1"/>
              </a:buClr>
              <a:buSzPts val="1200"/>
              <a:buFont typeface="Arial"/>
              <a:buNone/>
            </a:pPr>
            <a:r>
              <a:rPr b="1" lang="en-US" sz="1200">
                <a:solidFill>
                  <a:schemeClr val="lt1"/>
                </a:solidFill>
                <a:latin typeface="Arial"/>
                <a:ea typeface="Arial"/>
                <a:cs typeface="Arial"/>
                <a:sym typeface="Arial"/>
              </a:rPr>
              <a:t>Confluence of Shenandoah and Potomac Rivers at Harper’s Ferry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8: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498" name="Google Shape;498;p2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9" name="Google Shape;499;p28: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The concentration of total dissolved solids affects the water balance in the cells of aquatic organisms. An organism placed in water with a very low level of solids, such as distilled water, will swell up because water will tend to move into its cells, which have a higher concentration of solids. An organism placed in water with a high concentration of solids will shrink somewhat because the water in its cells will tend to move out. This will in turn affect the organism's ability to maintain the proper cell density, making it difficult to keep its position in the water column. It might float up or sink down to a depth to which it is not adapted, and it might not survive.</a:t>
            </a:r>
            <a:endParaRPr>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9:notes"/>
          <p:cNvSpPr txBox="1"/>
          <p:nvPr>
            <p:ph idx="1" type="body"/>
          </p:nvPr>
        </p:nvSpPr>
        <p:spPr>
          <a:xfrm>
            <a:off x="701675" y="4416425"/>
            <a:ext cx="5607050" cy="4183063"/>
          </a:xfrm>
          <a:prstGeom prst="rect">
            <a:avLst/>
          </a:prstGeom>
        </p:spPr>
        <p:txBody>
          <a:bodyPr anchorCtr="0" anchor="t" bIns="46575" lIns="93175" spcFirstLastPara="1" rIns="93175" wrap="square" tIns="46575">
            <a:noAutofit/>
          </a:bodyPr>
          <a:lstStyle/>
          <a:p>
            <a:pPr indent="0" lvl="0" marL="0" rtl="0" algn="l">
              <a:spcBef>
                <a:spcPts val="360"/>
              </a:spcBef>
              <a:spcAft>
                <a:spcPts val="0"/>
              </a:spcAft>
              <a:buNone/>
            </a:pPr>
            <a:r>
              <a:t/>
            </a:r>
            <a:endParaRPr/>
          </a:p>
        </p:txBody>
      </p:sp>
      <p:sp>
        <p:nvSpPr>
          <p:cNvPr id="514" name="Google Shape;514;p2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1" name="Google Shape;181;p3: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Closed due to heavy bacterial contamination from untreated wastes</a:t>
            </a:r>
            <a:endParaRPr/>
          </a:p>
        </p:txBody>
      </p:sp>
      <p:sp>
        <p:nvSpPr>
          <p:cNvPr id="182" name="Google Shape;182;p3: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0:notes"/>
          <p:cNvSpPr txBox="1"/>
          <p:nvPr>
            <p:ph idx="1" type="body"/>
          </p:nvPr>
        </p:nvSpPr>
        <p:spPr>
          <a:xfrm>
            <a:off x="701675" y="4416425"/>
            <a:ext cx="5607050" cy="4183063"/>
          </a:xfrm>
          <a:prstGeom prst="rect">
            <a:avLst/>
          </a:prstGeom>
        </p:spPr>
        <p:txBody>
          <a:bodyPr anchorCtr="0" anchor="t" bIns="46575" lIns="93175" spcFirstLastPara="1" rIns="93175" wrap="square" tIns="46575">
            <a:noAutofit/>
          </a:bodyPr>
          <a:lstStyle/>
          <a:p>
            <a:pPr indent="0" lvl="0" marL="0" rtl="0" algn="l">
              <a:spcBef>
                <a:spcPts val="360"/>
              </a:spcBef>
              <a:spcAft>
                <a:spcPts val="0"/>
              </a:spcAft>
              <a:buNone/>
            </a:pPr>
            <a:r>
              <a:t/>
            </a:r>
            <a:endParaRPr/>
          </a:p>
        </p:txBody>
      </p:sp>
      <p:sp>
        <p:nvSpPr>
          <p:cNvPr id="523" name="Google Shape;523;p3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3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2" name="Google Shape;532;p31: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https://www.washingtonpost.com/local/the-potomac-river-in-good-health-and-bad/2012/05/01/gIQAQUuAxT_story.html?utm_term=.3506cb3cc991</a:t>
            </a:r>
            <a:endParaRPr/>
          </a:p>
        </p:txBody>
      </p:sp>
      <p:sp>
        <p:nvSpPr>
          <p:cNvPr id="533" name="Google Shape;533;p31: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2:notes"/>
          <p:cNvSpPr txBox="1"/>
          <p:nvPr>
            <p:ph idx="1" type="body"/>
          </p:nvPr>
        </p:nvSpPr>
        <p:spPr>
          <a:xfrm>
            <a:off x="701675" y="4416425"/>
            <a:ext cx="5607050" cy="4183063"/>
          </a:xfrm>
          <a:prstGeom prst="rect">
            <a:avLst/>
          </a:prstGeom>
        </p:spPr>
        <p:txBody>
          <a:bodyPr anchorCtr="0" anchor="t" bIns="46575" lIns="93175" spcFirstLastPara="1" rIns="93175" wrap="square" tIns="46575">
            <a:noAutofit/>
          </a:bodyPr>
          <a:lstStyle/>
          <a:p>
            <a:pPr indent="0" lvl="0" marL="0" rtl="0" algn="l">
              <a:spcBef>
                <a:spcPts val="360"/>
              </a:spcBef>
              <a:spcAft>
                <a:spcPts val="0"/>
              </a:spcAft>
              <a:buNone/>
            </a:pPr>
            <a:r>
              <a:t/>
            </a:r>
            <a:endParaRPr/>
          </a:p>
        </p:txBody>
      </p:sp>
      <p:sp>
        <p:nvSpPr>
          <p:cNvPr id="543" name="Google Shape;543;p3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4:notes"/>
          <p:cNvSpPr txBox="1"/>
          <p:nvPr>
            <p:ph idx="1" type="body"/>
          </p:nvPr>
        </p:nvSpPr>
        <p:spPr>
          <a:xfrm>
            <a:off x="701675" y="4416425"/>
            <a:ext cx="5607050" cy="4183063"/>
          </a:xfrm>
          <a:prstGeom prst="rect">
            <a:avLst/>
          </a:prstGeom>
        </p:spPr>
        <p:txBody>
          <a:bodyPr anchorCtr="0" anchor="t" bIns="46575" lIns="93175" spcFirstLastPara="1" rIns="93175" wrap="square" tIns="46575">
            <a:noAutofit/>
          </a:bodyPr>
          <a:lstStyle/>
          <a:p>
            <a:pPr indent="0" lvl="0" marL="0" rtl="0" algn="l">
              <a:spcBef>
                <a:spcPts val="360"/>
              </a:spcBef>
              <a:spcAft>
                <a:spcPts val="0"/>
              </a:spcAft>
              <a:buNone/>
            </a:pPr>
            <a:r>
              <a:t/>
            </a:r>
            <a:endParaRPr/>
          </a:p>
        </p:txBody>
      </p:sp>
      <p:sp>
        <p:nvSpPr>
          <p:cNvPr id="193" name="Google Shape;193;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5:notes"/>
          <p:cNvSpPr txBox="1"/>
          <p:nvPr>
            <p:ph idx="1" type="body"/>
          </p:nvPr>
        </p:nvSpPr>
        <p:spPr>
          <a:xfrm>
            <a:off x="701675" y="4416425"/>
            <a:ext cx="5607050" cy="4183063"/>
          </a:xfrm>
          <a:prstGeom prst="rect">
            <a:avLst/>
          </a:prstGeom>
        </p:spPr>
        <p:txBody>
          <a:bodyPr anchorCtr="0" anchor="t" bIns="46575" lIns="93175" spcFirstLastPara="1" rIns="93175" wrap="square" tIns="46575">
            <a:noAutofit/>
          </a:bodyPr>
          <a:lstStyle/>
          <a:p>
            <a:pPr indent="0" lvl="0" marL="0" rtl="0" algn="l">
              <a:spcBef>
                <a:spcPts val="360"/>
              </a:spcBef>
              <a:spcAft>
                <a:spcPts val="0"/>
              </a:spcAft>
              <a:buNone/>
            </a:pPr>
            <a:r>
              <a:t/>
            </a:r>
            <a:endParaRPr/>
          </a:p>
        </p:txBody>
      </p:sp>
      <p:sp>
        <p:nvSpPr>
          <p:cNvPr id="204" name="Google Shape;204;p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6:notes"/>
          <p:cNvSpPr txBox="1"/>
          <p:nvPr>
            <p:ph idx="1" type="body"/>
          </p:nvPr>
        </p:nvSpPr>
        <p:spPr>
          <a:xfrm>
            <a:off x="701675" y="4416425"/>
            <a:ext cx="5607050" cy="4183063"/>
          </a:xfrm>
          <a:prstGeom prst="rect">
            <a:avLst/>
          </a:prstGeom>
        </p:spPr>
        <p:txBody>
          <a:bodyPr anchorCtr="0" anchor="t" bIns="46575" lIns="93175" spcFirstLastPara="1" rIns="93175" wrap="square" tIns="46575">
            <a:noAutofit/>
          </a:bodyPr>
          <a:lstStyle/>
          <a:p>
            <a:pPr indent="0" lvl="0" marL="0" rtl="0" algn="l">
              <a:spcBef>
                <a:spcPts val="360"/>
              </a:spcBef>
              <a:spcAft>
                <a:spcPts val="0"/>
              </a:spcAft>
              <a:buNone/>
            </a:pPr>
            <a:r>
              <a:t/>
            </a:r>
            <a:endParaRPr/>
          </a:p>
        </p:txBody>
      </p:sp>
      <p:sp>
        <p:nvSpPr>
          <p:cNvPr id="212" name="Google Shape;212;p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9" name="Google Shape;219;p7: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Ecology knowledge: we know which substances decrease water quality through ecology knowledge</a:t>
            </a:r>
            <a:endParaRPr/>
          </a:p>
          <a:p>
            <a:pPr indent="0" lvl="0" marL="0" rtl="0" algn="l">
              <a:spcBef>
                <a:spcPts val="360"/>
              </a:spcBef>
              <a:spcAft>
                <a:spcPts val="0"/>
              </a:spcAft>
              <a:buNone/>
            </a:pPr>
            <a:r>
              <a:rPr lang="en-US"/>
              <a:t>Through water quality testing we propose what contaminants may be present</a:t>
            </a:r>
            <a:endParaRPr/>
          </a:p>
        </p:txBody>
      </p:sp>
      <p:sp>
        <p:nvSpPr>
          <p:cNvPr id="220" name="Google Shape;220;p7: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8:notes"/>
          <p:cNvSpPr txBox="1"/>
          <p:nvPr>
            <p:ph idx="1" type="body"/>
          </p:nvPr>
        </p:nvSpPr>
        <p:spPr>
          <a:xfrm>
            <a:off x="701675" y="4416425"/>
            <a:ext cx="5607050" cy="4183063"/>
          </a:xfrm>
          <a:prstGeom prst="rect">
            <a:avLst/>
          </a:prstGeom>
        </p:spPr>
        <p:txBody>
          <a:bodyPr anchorCtr="0" anchor="t" bIns="46575" lIns="93175" spcFirstLastPara="1" rIns="93175" wrap="square" tIns="46575">
            <a:noAutofit/>
          </a:bodyPr>
          <a:lstStyle/>
          <a:p>
            <a:pPr indent="0" lvl="0" marL="0" rtl="0" algn="l">
              <a:spcBef>
                <a:spcPts val="360"/>
              </a:spcBef>
              <a:spcAft>
                <a:spcPts val="0"/>
              </a:spcAft>
              <a:buNone/>
            </a:pPr>
            <a:r>
              <a:t/>
            </a:r>
            <a:endParaRPr/>
          </a:p>
        </p:txBody>
      </p:sp>
      <p:sp>
        <p:nvSpPr>
          <p:cNvPr id="237" name="Google Shape;237;p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9:notes"/>
          <p:cNvSpPr txBox="1"/>
          <p:nvPr>
            <p:ph idx="12" type="sldNum"/>
          </p:nvPr>
        </p:nvSpPr>
        <p:spPr>
          <a:xfrm>
            <a:off x="3970338" y="8829675"/>
            <a:ext cx="3038475" cy="465138"/>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269" name="Google Shape;269;p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0" name="Google Shape;270;p9:notes"/>
          <p:cNvSpPr txBox="1"/>
          <p:nvPr>
            <p:ph idx="1" type="body"/>
          </p:nvPr>
        </p:nvSpPr>
        <p:spPr>
          <a:xfrm>
            <a:off x="701675" y="4416425"/>
            <a:ext cx="5607050" cy="4183063"/>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latin typeface="Arial"/>
                <a:ea typeface="Arial"/>
                <a:cs typeface="Arial"/>
                <a:sym typeface="Arial"/>
              </a:rPr>
              <a:t>High turbidity means less sunlight can reach SAVs and photosynthesis rates slow down.  Less O2 is produced.</a:t>
            </a:r>
            <a:endParaRPr/>
          </a:p>
          <a:p>
            <a:pPr indent="0" lvl="0" marL="0" rtl="0" algn="l">
              <a:spcBef>
                <a:spcPts val="360"/>
              </a:spcBef>
              <a:spcAft>
                <a:spcPts val="0"/>
              </a:spcAft>
              <a:buNone/>
            </a:pPr>
            <a:r>
              <a:rPr lang="en-US">
                <a:latin typeface="Arial"/>
                <a:ea typeface="Arial"/>
                <a:cs typeface="Arial"/>
                <a:sym typeface="Arial"/>
              </a:rPr>
              <a:t>The same way a paper towel can only hold so much water, water can only hold so much O2 – it has an oxygen saturation point.  The higher the temperature, the less O2 the water can hold.</a:t>
            </a:r>
            <a:endParaRPr/>
          </a:p>
          <a:p>
            <a:pPr indent="0" lvl="0" marL="0" rtl="0" algn="l">
              <a:spcBef>
                <a:spcPts val="360"/>
              </a:spcBef>
              <a:spcAft>
                <a:spcPts val="0"/>
              </a:spcAft>
              <a:buNone/>
            </a:pPr>
            <a:r>
              <a:rPr lang="en-US">
                <a:latin typeface="Arial"/>
                <a:ea typeface="Arial"/>
                <a:cs typeface="Arial"/>
                <a:sym typeface="Arial"/>
              </a:rPr>
              <a:t>Decreased SAVs mean less photosynthesis potential.  Less O2 is produced.</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Sources: https://www.epa.gov/national-aquatic-resource-surveys/indicators-dissolved-oxygen</a:t>
            </a:r>
            <a:endParaRPr/>
          </a:p>
          <a:p>
            <a:pPr indent="0" lvl="0" marL="0" rtl="0" algn="l">
              <a:spcBef>
                <a:spcPts val="360"/>
              </a:spcBef>
              <a:spcAft>
                <a:spcPts val="0"/>
              </a:spcAft>
              <a:buNone/>
            </a:pPr>
            <a:r>
              <a:rPr lang="en-US">
                <a:latin typeface="Arial"/>
                <a:ea typeface="Arial"/>
                <a:cs typeface="Arial"/>
                <a:sym typeface="Arial"/>
              </a:rPr>
              <a:t>Graphic from: https://www.epa.gov/sites/production/files/2015-09/documents/2009_03_13_estuaries_monitor_chap9.pdf</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pic>
        <p:nvPicPr>
          <p:cNvPr descr="Droplets-SD-Title-R1d.png" id="17" name="Google Shape;17;p34"/>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8" name="Google Shape;18;p34"/>
          <p:cNvSpPr txBox="1"/>
          <p:nvPr>
            <p:ph type="ctrTitle"/>
          </p:nvPr>
        </p:nvSpPr>
        <p:spPr>
          <a:xfrm>
            <a:off x="1313259" y="1300786"/>
            <a:ext cx="6517482" cy="250921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SzPts val="1400"/>
              <a:buNone/>
              <a:defRPr sz="48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19" name="Google Shape;19;p34"/>
          <p:cNvSpPr txBox="1"/>
          <p:nvPr>
            <p:ph idx="1" type="subTitle"/>
          </p:nvPr>
        </p:nvSpPr>
        <p:spPr>
          <a:xfrm>
            <a:off x="1313259" y="3886201"/>
            <a:ext cx="6517482" cy="1371599"/>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p:txBody>
      </p:sp>
      <p:sp>
        <p:nvSpPr>
          <p:cNvPr id="20" name="Google Shape;20;p34"/>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4"/>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4"/>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82" name="Shape 82"/>
        <p:cNvGrpSpPr/>
        <p:nvPr/>
      </p:nvGrpSpPr>
      <p:grpSpPr>
        <a:xfrm>
          <a:off x="0" y="0"/>
          <a:ext cx="0" cy="0"/>
          <a:chOff x="0" y="0"/>
          <a:chExt cx="0" cy="0"/>
        </a:xfrm>
      </p:grpSpPr>
      <p:pic>
        <p:nvPicPr>
          <p:cNvPr descr="Droplets-SD-Content-R1d.png" id="83" name="Google Shape;83;p4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84" name="Google Shape;84;p43"/>
          <p:cNvSpPr txBox="1"/>
          <p:nvPr>
            <p:ph type="title"/>
          </p:nvPr>
        </p:nvSpPr>
        <p:spPr>
          <a:xfrm>
            <a:off x="685346" y="4289374"/>
            <a:ext cx="7773324" cy="81161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SzPts val="1400"/>
              <a:buNone/>
              <a:defRPr sz="32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85" name="Google Shape;85;p43"/>
          <p:cNvSpPr/>
          <p:nvPr>
            <p:ph idx="2" type="pic"/>
          </p:nvPr>
        </p:nvSpPr>
        <p:spPr>
          <a:xfrm>
            <a:off x="888558" y="698261"/>
            <a:ext cx="7366899" cy="3214136"/>
          </a:xfrm>
          <a:prstGeom prst="roundRect">
            <a:avLst>
              <a:gd fmla="val 4944" name="adj"/>
            </a:avLst>
          </a:prstGeom>
          <a:noFill/>
          <a:ln cap="sq" cmpd="sng" w="82550">
            <a:solidFill>
              <a:srgbClr val="EAEAEA"/>
            </a:solidFill>
            <a:prstDash val="solid"/>
            <a:miter lim="800000"/>
            <a:headEnd len="sm" w="sm" type="none"/>
            <a:tailEnd len="sm" w="sm" type="none"/>
          </a:ln>
        </p:spPr>
      </p:sp>
      <p:sp>
        <p:nvSpPr>
          <p:cNvPr id="86" name="Google Shape;86;p43"/>
          <p:cNvSpPr txBox="1"/>
          <p:nvPr>
            <p:ph idx="1" type="body"/>
          </p:nvPr>
        </p:nvSpPr>
        <p:spPr>
          <a:xfrm>
            <a:off x="685331" y="5108728"/>
            <a:ext cx="7773339" cy="682472"/>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87" name="Google Shape;87;p43"/>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3"/>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3"/>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0" name="Shape 90"/>
        <p:cNvGrpSpPr/>
        <p:nvPr/>
      </p:nvGrpSpPr>
      <p:grpSpPr>
        <a:xfrm>
          <a:off x="0" y="0"/>
          <a:ext cx="0" cy="0"/>
          <a:chOff x="0" y="0"/>
          <a:chExt cx="0" cy="0"/>
        </a:xfrm>
      </p:grpSpPr>
      <p:pic>
        <p:nvPicPr>
          <p:cNvPr descr="Droplets-SD-Content-R1d.png" id="91" name="Google Shape;91;p44"/>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92" name="Google Shape;92;p44"/>
          <p:cNvSpPr txBox="1"/>
          <p:nvPr>
            <p:ph type="title"/>
          </p:nvPr>
        </p:nvSpPr>
        <p:spPr>
          <a:xfrm>
            <a:off x="685331" y="609600"/>
            <a:ext cx="7773339" cy="342724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1400"/>
              <a:buNone/>
              <a:defRPr sz="32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93" name="Google Shape;93;p44"/>
          <p:cNvSpPr txBox="1"/>
          <p:nvPr>
            <p:ph idx="1" type="body"/>
          </p:nvPr>
        </p:nvSpPr>
        <p:spPr>
          <a:xfrm>
            <a:off x="685331" y="4204821"/>
            <a:ext cx="7773339" cy="1586380"/>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94" name="Google Shape;94;p44"/>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44"/>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4"/>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7" name="Shape 97"/>
        <p:cNvGrpSpPr/>
        <p:nvPr/>
      </p:nvGrpSpPr>
      <p:grpSpPr>
        <a:xfrm>
          <a:off x="0" y="0"/>
          <a:ext cx="0" cy="0"/>
          <a:chOff x="0" y="0"/>
          <a:chExt cx="0" cy="0"/>
        </a:xfrm>
      </p:grpSpPr>
      <p:pic>
        <p:nvPicPr>
          <p:cNvPr descr="Droplets-SD-Content-R1d.png" id="98" name="Google Shape;98;p45"/>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99" name="Google Shape;99;p45"/>
          <p:cNvSpPr txBox="1"/>
          <p:nvPr/>
        </p:nvSpPr>
        <p:spPr>
          <a:xfrm>
            <a:off x="738188" y="887413"/>
            <a:ext cx="546100" cy="585787"/>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Twentieth Century"/>
              <a:buNone/>
            </a:pPr>
            <a:r>
              <a:rPr b="0" i="0" lang="en-US" sz="8000" u="none" cap="none" strike="noStrike">
                <a:solidFill>
                  <a:schemeClr val="dk1"/>
                </a:solidFill>
                <a:latin typeface="Twentieth Century"/>
                <a:ea typeface="Twentieth Century"/>
                <a:cs typeface="Twentieth Century"/>
                <a:sym typeface="Twentieth Century"/>
              </a:rPr>
              <a:t>“</a:t>
            </a:r>
            <a:endParaRPr/>
          </a:p>
        </p:txBody>
      </p:sp>
      <p:sp>
        <p:nvSpPr>
          <p:cNvPr id="100" name="Google Shape;100;p45"/>
          <p:cNvSpPr txBox="1"/>
          <p:nvPr/>
        </p:nvSpPr>
        <p:spPr>
          <a:xfrm>
            <a:off x="7850188" y="3119438"/>
            <a:ext cx="554037" cy="585787"/>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Twentieth Century"/>
              <a:buNone/>
            </a:pPr>
            <a:r>
              <a:rPr b="0" i="0" lang="en-US" sz="8000" u="none" cap="none" strike="noStrike">
                <a:solidFill>
                  <a:schemeClr val="dk1"/>
                </a:solidFill>
                <a:latin typeface="Twentieth Century"/>
                <a:ea typeface="Twentieth Century"/>
                <a:cs typeface="Twentieth Century"/>
                <a:sym typeface="Twentieth Century"/>
              </a:rPr>
              <a:t>”</a:t>
            </a:r>
            <a:endParaRPr/>
          </a:p>
        </p:txBody>
      </p:sp>
      <p:sp>
        <p:nvSpPr>
          <p:cNvPr id="101" name="Google Shape;101;p45"/>
          <p:cNvSpPr txBox="1"/>
          <p:nvPr>
            <p:ph type="title"/>
          </p:nvPr>
        </p:nvSpPr>
        <p:spPr>
          <a:xfrm>
            <a:off x="1084659" y="872588"/>
            <a:ext cx="6977064" cy="272991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1400"/>
              <a:buNone/>
              <a:defRPr sz="32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102" name="Google Shape;102;p45"/>
          <p:cNvSpPr txBox="1"/>
          <p:nvPr>
            <p:ph idx="1" type="body"/>
          </p:nvPr>
        </p:nvSpPr>
        <p:spPr>
          <a:xfrm>
            <a:off x="1290484" y="3610032"/>
            <a:ext cx="6564224" cy="5947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103" name="Google Shape;103;p45"/>
          <p:cNvSpPr txBox="1"/>
          <p:nvPr>
            <p:ph idx="2" type="body"/>
          </p:nvPr>
        </p:nvSpPr>
        <p:spPr>
          <a:xfrm>
            <a:off x="685331" y="4372797"/>
            <a:ext cx="7773339" cy="1421053"/>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104" name="Google Shape;104;p45"/>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45"/>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45"/>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7" name="Shape 107"/>
        <p:cNvGrpSpPr/>
        <p:nvPr/>
      </p:nvGrpSpPr>
      <p:grpSpPr>
        <a:xfrm>
          <a:off x="0" y="0"/>
          <a:ext cx="0" cy="0"/>
          <a:chOff x="0" y="0"/>
          <a:chExt cx="0" cy="0"/>
        </a:xfrm>
      </p:grpSpPr>
      <p:pic>
        <p:nvPicPr>
          <p:cNvPr descr="Droplets-SD-Content-R1d.png" id="108" name="Google Shape;108;p46"/>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09" name="Google Shape;109;p46"/>
          <p:cNvSpPr txBox="1"/>
          <p:nvPr>
            <p:ph type="title"/>
          </p:nvPr>
        </p:nvSpPr>
        <p:spPr>
          <a:xfrm>
            <a:off x="685331" y="2138722"/>
            <a:ext cx="7773339" cy="251183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SzPts val="1400"/>
              <a:buNone/>
              <a:defRPr sz="32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110" name="Google Shape;110;p46"/>
          <p:cNvSpPr txBox="1"/>
          <p:nvPr>
            <p:ph idx="1" type="body"/>
          </p:nvPr>
        </p:nvSpPr>
        <p:spPr>
          <a:xfrm>
            <a:off x="685331" y="4662335"/>
            <a:ext cx="7773339" cy="1140644"/>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111" name="Google Shape;111;p46"/>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46"/>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6"/>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14" name="Shape 114"/>
        <p:cNvGrpSpPr/>
        <p:nvPr/>
      </p:nvGrpSpPr>
      <p:grpSpPr>
        <a:xfrm>
          <a:off x="0" y="0"/>
          <a:ext cx="0" cy="0"/>
          <a:chOff x="0" y="0"/>
          <a:chExt cx="0" cy="0"/>
        </a:xfrm>
      </p:grpSpPr>
      <p:pic>
        <p:nvPicPr>
          <p:cNvPr descr="Droplets-SD-Content-R1d.png" id="115" name="Google Shape;115;p47"/>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16" name="Google Shape;116;p47"/>
          <p:cNvSpPr txBox="1"/>
          <p:nvPr>
            <p:ph type="title"/>
          </p:nvPr>
        </p:nvSpPr>
        <p:spPr>
          <a:xfrm>
            <a:off x="685331" y="609600"/>
            <a:ext cx="7773339" cy="160509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117" name="Google Shape;117;p47"/>
          <p:cNvSpPr txBox="1"/>
          <p:nvPr>
            <p:ph idx="1" type="body"/>
          </p:nvPr>
        </p:nvSpPr>
        <p:spPr>
          <a:xfrm>
            <a:off x="685331" y="2367093"/>
            <a:ext cx="2474232"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400"/>
              <a:buNone/>
              <a:defRPr b="0" sz="24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18" name="Google Shape;118;p47"/>
          <p:cNvSpPr txBox="1"/>
          <p:nvPr>
            <p:ph idx="2" type="body"/>
          </p:nvPr>
        </p:nvSpPr>
        <p:spPr>
          <a:xfrm>
            <a:off x="685331" y="2943356"/>
            <a:ext cx="2474232"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19" name="Google Shape;119;p47"/>
          <p:cNvSpPr txBox="1"/>
          <p:nvPr>
            <p:ph idx="3" type="body"/>
          </p:nvPr>
        </p:nvSpPr>
        <p:spPr>
          <a:xfrm>
            <a:off x="3339292" y="2367093"/>
            <a:ext cx="2468641"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400"/>
              <a:buNone/>
              <a:defRPr b="0" sz="24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20" name="Google Shape;120;p47"/>
          <p:cNvSpPr txBox="1"/>
          <p:nvPr>
            <p:ph idx="4" type="body"/>
          </p:nvPr>
        </p:nvSpPr>
        <p:spPr>
          <a:xfrm>
            <a:off x="3331012" y="2943356"/>
            <a:ext cx="2477513"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21" name="Google Shape;121;p47"/>
          <p:cNvSpPr txBox="1"/>
          <p:nvPr>
            <p:ph idx="5" type="body"/>
          </p:nvPr>
        </p:nvSpPr>
        <p:spPr>
          <a:xfrm>
            <a:off x="5979974" y="2367093"/>
            <a:ext cx="2478696"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400"/>
              <a:buNone/>
              <a:defRPr b="0" sz="24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22" name="Google Shape;122;p47"/>
          <p:cNvSpPr txBox="1"/>
          <p:nvPr>
            <p:ph idx="6" type="body"/>
          </p:nvPr>
        </p:nvSpPr>
        <p:spPr>
          <a:xfrm>
            <a:off x="5979974" y="2943356"/>
            <a:ext cx="2478696"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23" name="Google Shape;123;p47"/>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47"/>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47"/>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26" name="Shape 126"/>
        <p:cNvGrpSpPr/>
        <p:nvPr/>
      </p:nvGrpSpPr>
      <p:grpSpPr>
        <a:xfrm>
          <a:off x="0" y="0"/>
          <a:ext cx="0" cy="0"/>
          <a:chOff x="0" y="0"/>
          <a:chExt cx="0" cy="0"/>
        </a:xfrm>
      </p:grpSpPr>
      <p:pic>
        <p:nvPicPr>
          <p:cNvPr descr="Droplets-SD-Content-R1d.png" id="127" name="Google Shape;127;p48"/>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28" name="Google Shape;128;p48"/>
          <p:cNvSpPr txBox="1"/>
          <p:nvPr>
            <p:ph type="title"/>
          </p:nvPr>
        </p:nvSpPr>
        <p:spPr>
          <a:xfrm>
            <a:off x="685331" y="610772"/>
            <a:ext cx="7773339" cy="160392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129" name="Google Shape;129;p48"/>
          <p:cNvSpPr txBox="1"/>
          <p:nvPr>
            <p:ph idx="1" type="body"/>
          </p:nvPr>
        </p:nvSpPr>
        <p:spPr>
          <a:xfrm>
            <a:off x="685331" y="4204820"/>
            <a:ext cx="2472307"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200"/>
              <a:buNone/>
              <a:defRPr b="0" sz="22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30" name="Google Shape;130;p48"/>
          <p:cNvSpPr/>
          <p:nvPr>
            <p:ph idx="2" type="pic"/>
          </p:nvPr>
        </p:nvSpPr>
        <p:spPr>
          <a:xfrm>
            <a:off x="685331" y="2367093"/>
            <a:ext cx="2472307" cy="1524000"/>
          </a:xfrm>
          <a:prstGeom prst="roundRect">
            <a:avLst>
              <a:gd fmla="val 9363" name="adj"/>
            </a:avLst>
          </a:prstGeom>
          <a:noFill/>
          <a:ln cap="sq" cmpd="sng" w="82550">
            <a:solidFill>
              <a:srgbClr val="EAEAEA"/>
            </a:solidFill>
            <a:prstDash val="solid"/>
            <a:miter lim="800000"/>
            <a:headEnd len="sm" w="sm" type="none"/>
            <a:tailEnd len="sm" w="sm" type="none"/>
          </a:ln>
        </p:spPr>
      </p:sp>
      <p:sp>
        <p:nvSpPr>
          <p:cNvPr id="131" name="Google Shape;131;p48"/>
          <p:cNvSpPr txBox="1"/>
          <p:nvPr>
            <p:ph idx="3" type="body"/>
          </p:nvPr>
        </p:nvSpPr>
        <p:spPr>
          <a:xfrm>
            <a:off x="685331" y="4781082"/>
            <a:ext cx="2472307" cy="101011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32" name="Google Shape;132;p48"/>
          <p:cNvSpPr txBox="1"/>
          <p:nvPr>
            <p:ph idx="4" type="body"/>
          </p:nvPr>
        </p:nvSpPr>
        <p:spPr>
          <a:xfrm>
            <a:off x="3332069" y="4204820"/>
            <a:ext cx="2476371"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200"/>
              <a:buNone/>
              <a:defRPr b="0" sz="22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33" name="Google Shape;133;p48"/>
          <p:cNvSpPr/>
          <p:nvPr>
            <p:ph idx="5" type="pic"/>
          </p:nvPr>
        </p:nvSpPr>
        <p:spPr>
          <a:xfrm>
            <a:off x="3331011" y="2367093"/>
            <a:ext cx="2477514" cy="1524000"/>
          </a:xfrm>
          <a:prstGeom prst="roundRect">
            <a:avLst>
              <a:gd fmla="val 8841" name="adj"/>
            </a:avLst>
          </a:prstGeom>
          <a:noFill/>
          <a:ln cap="sq" cmpd="sng" w="82550">
            <a:solidFill>
              <a:srgbClr val="EAEAEA"/>
            </a:solidFill>
            <a:prstDash val="solid"/>
            <a:miter lim="800000"/>
            <a:headEnd len="sm" w="sm" type="none"/>
            <a:tailEnd len="sm" w="sm" type="none"/>
          </a:ln>
        </p:spPr>
      </p:sp>
      <p:sp>
        <p:nvSpPr>
          <p:cNvPr id="134" name="Google Shape;134;p48"/>
          <p:cNvSpPr txBox="1"/>
          <p:nvPr>
            <p:ph idx="6" type="body"/>
          </p:nvPr>
        </p:nvSpPr>
        <p:spPr>
          <a:xfrm>
            <a:off x="3331011" y="4781081"/>
            <a:ext cx="2477514" cy="101011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35" name="Google Shape;135;p48"/>
          <p:cNvSpPr txBox="1"/>
          <p:nvPr>
            <p:ph idx="7" type="body"/>
          </p:nvPr>
        </p:nvSpPr>
        <p:spPr>
          <a:xfrm>
            <a:off x="5979974" y="4204820"/>
            <a:ext cx="2475511"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200"/>
              <a:buNone/>
              <a:defRPr b="0" sz="22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36" name="Google Shape;136;p48"/>
          <p:cNvSpPr/>
          <p:nvPr>
            <p:ph idx="8" type="pic"/>
          </p:nvPr>
        </p:nvSpPr>
        <p:spPr>
          <a:xfrm>
            <a:off x="5979974" y="2367093"/>
            <a:ext cx="2478696" cy="1524000"/>
          </a:xfrm>
          <a:prstGeom prst="roundRect">
            <a:avLst>
              <a:gd fmla="val 8841" name="adj"/>
            </a:avLst>
          </a:prstGeom>
          <a:noFill/>
          <a:ln cap="sq" cmpd="sng" w="82550">
            <a:solidFill>
              <a:srgbClr val="EAEAEA"/>
            </a:solidFill>
            <a:prstDash val="solid"/>
            <a:miter lim="800000"/>
            <a:headEnd len="sm" w="sm" type="none"/>
            <a:tailEnd len="sm" w="sm" type="none"/>
          </a:ln>
        </p:spPr>
      </p:sp>
      <p:sp>
        <p:nvSpPr>
          <p:cNvPr id="137" name="Google Shape;137;p48"/>
          <p:cNvSpPr txBox="1"/>
          <p:nvPr>
            <p:ph idx="9" type="body"/>
          </p:nvPr>
        </p:nvSpPr>
        <p:spPr>
          <a:xfrm>
            <a:off x="5979880" y="4781079"/>
            <a:ext cx="2478790" cy="101012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38" name="Google Shape;138;p48"/>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48"/>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48"/>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1" name="Shape 141"/>
        <p:cNvGrpSpPr/>
        <p:nvPr/>
      </p:nvGrpSpPr>
      <p:grpSpPr>
        <a:xfrm>
          <a:off x="0" y="0"/>
          <a:ext cx="0" cy="0"/>
          <a:chOff x="0" y="0"/>
          <a:chExt cx="0" cy="0"/>
        </a:xfrm>
      </p:grpSpPr>
      <p:pic>
        <p:nvPicPr>
          <p:cNvPr descr="Droplets-SD-Content-R1d.png" id="142" name="Google Shape;142;p49"/>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43" name="Google Shape;143;p49"/>
          <p:cNvSpPr txBox="1"/>
          <p:nvPr>
            <p:ph type="title"/>
          </p:nvPr>
        </p:nvSpPr>
        <p:spPr>
          <a:xfrm>
            <a:off x="685800" y="619125"/>
            <a:ext cx="7772400" cy="159543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144" name="Google Shape;144;p49"/>
          <p:cNvSpPr txBox="1"/>
          <p:nvPr>
            <p:ph idx="1" type="body"/>
          </p:nvPr>
        </p:nvSpPr>
        <p:spPr>
          <a:xfrm rot="5400000">
            <a:off x="2859947" y="192478"/>
            <a:ext cx="3424107" cy="7773339"/>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45" name="Google Shape;145;p49"/>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49"/>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49"/>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8" name="Shape 148"/>
        <p:cNvGrpSpPr/>
        <p:nvPr/>
      </p:nvGrpSpPr>
      <p:grpSpPr>
        <a:xfrm>
          <a:off x="0" y="0"/>
          <a:ext cx="0" cy="0"/>
          <a:chOff x="0" y="0"/>
          <a:chExt cx="0" cy="0"/>
        </a:xfrm>
      </p:grpSpPr>
      <p:pic>
        <p:nvPicPr>
          <p:cNvPr descr="Droplets-SD-Content-R1d.png" id="149" name="Google Shape;149;p5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50" name="Google Shape;150;p50"/>
          <p:cNvSpPr txBox="1"/>
          <p:nvPr>
            <p:ph type="title"/>
          </p:nvPr>
        </p:nvSpPr>
        <p:spPr>
          <a:xfrm rot="5400000">
            <a:off x="4910373" y="2242904"/>
            <a:ext cx="5181599" cy="191499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151" name="Google Shape;151;p50"/>
          <p:cNvSpPr txBox="1"/>
          <p:nvPr>
            <p:ph idx="1" type="body"/>
          </p:nvPr>
        </p:nvSpPr>
        <p:spPr>
          <a:xfrm rot="5400000">
            <a:off x="966553" y="328380"/>
            <a:ext cx="5181599" cy="574404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52" name="Google Shape;152;p50"/>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50"/>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50"/>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pic>
        <p:nvPicPr>
          <p:cNvPr descr="Droplets-SD-Content-R1d.png" id="24" name="Google Shape;24;p35"/>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5" name="Google Shape;25;p35"/>
          <p:cNvSpPr txBox="1"/>
          <p:nvPr>
            <p:ph type="title"/>
          </p:nvPr>
        </p:nvSpPr>
        <p:spPr>
          <a:xfrm>
            <a:off x="685800" y="619125"/>
            <a:ext cx="7772400" cy="159543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26" name="Google Shape;26;p35"/>
          <p:cNvSpPr txBox="1"/>
          <p:nvPr>
            <p:ph idx="1" type="body"/>
          </p:nvPr>
        </p:nvSpPr>
        <p:spPr>
          <a:xfrm>
            <a:off x="685330" y="2367093"/>
            <a:ext cx="7772870"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7" name="Google Shape;27;p35"/>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5"/>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5"/>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pic>
        <p:nvPicPr>
          <p:cNvPr descr="Droplets-SD-Content-R1d.png" id="31" name="Google Shape;31;p36"/>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32" name="Google Shape;32;p36"/>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33" name="Google Shape;33;p36"/>
          <p:cNvSpPr txBox="1"/>
          <p:nvPr>
            <p:ph idx="1" type="body"/>
          </p:nvPr>
        </p:nvSpPr>
        <p:spPr>
          <a:xfrm>
            <a:off x="685330" y="2367093"/>
            <a:ext cx="3829520"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34" name="Google Shape;34;p36"/>
          <p:cNvSpPr txBox="1"/>
          <p:nvPr>
            <p:ph idx="2" type="body"/>
          </p:nvPr>
        </p:nvSpPr>
        <p:spPr>
          <a:xfrm>
            <a:off x="4629150" y="2367093"/>
            <a:ext cx="3829050"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35" name="Google Shape;35;p36"/>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6"/>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6"/>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pic>
        <p:nvPicPr>
          <p:cNvPr descr="Droplets-SD-Content-R1d.png" id="39" name="Google Shape;39;p37"/>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0" name="Google Shape;40;p37"/>
          <p:cNvSpPr txBox="1"/>
          <p:nvPr>
            <p:ph type="title"/>
          </p:nvPr>
        </p:nvSpPr>
        <p:spPr>
          <a:xfrm>
            <a:off x="685331" y="828564"/>
            <a:ext cx="7763814" cy="2736819"/>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SzPts val="1400"/>
              <a:buNone/>
              <a:defRPr sz="40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41" name="Google Shape;41;p37"/>
          <p:cNvSpPr txBox="1"/>
          <p:nvPr>
            <p:ph idx="1" type="body"/>
          </p:nvPr>
        </p:nvSpPr>
        <p:spPr>
          <a:xfrm>
            <a:off x="685331" y="3657458"/>
            <a:ext cx="7763814" cy="13681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000"/>
              <a:buNone/>
              <a:defRPr sz="2000">
                <a:solidFill>
                  <a:srgbClr val="7F7F7F"/>
                </a:solidFill>
              </a:defRPr>
            </a:lvl1pPr>
            <a:lvl2pPr indent="-228600" lvl="1" marL="914400" algn="l">
              <a:lnSpc>
                <a:spcPct val="120000"/>
              </a:lnSpc>
              <a:spcBef>
                <a:spcPts val="500"/>
              </a:spcBef>
              <a:spcAft>
                <a:spcPts val="0"/>
              </a:spcAft>
              <a:buSzPts val="2000"/>
              <a:buNone/>
              <a:defRPr sz="2000">
                <a:solidFill>
                  <a:srgbClr val="888888"/>
                </a:solidFill>
              </a:defRPr>
            </a:lvl2pPr>
            <a:lvl3pPr indent="-228600" lvl="2" marL="1371600" algn="l">
              <a:lnSpc>
                <a:spcPct val="120000"/>
              </a:lnSpc>
              <a:spcBef>
                <a:spcPts val="500"/>
              </a:spcBef>
              <a:spcAft>
                <a:spcPts val="0"/>
              </a:spcAft>
              <a:buSzPts val="1800"/>
              <a:buNone/>
              <a:defRPr sz="1800">
                <a:solidFill>
                  <a:srgbClr val="888888"/>
                </a:solidFill>
              </a:defRPr>
            </a:lvl3pPr>
            <a:lvl4pPr indent="-228600" lvl="3" marL="1828800" algn="l">
              <a:lnSpc>
                <a:spcPct val="120000"/>
              </a:lnSpc>
              <a:spcBef>
                <a:spcPts val="500"/>
              </a:spcBef>
              <a:spcAft>
                <a:spcPts val="0"/>
              </a:spcAft>
              <a:buSzPts val="1600"/>
              <a:buNone/>
              <a:defRPr sz="1600">
                <a:solidFill>
                  <a:srgbClr val="888888"/>
                </a:solidFill>
              </a:defRPr>
            </a:lvl4pPr>
            <a:lvl5pPr indent="-228600" lvl="4" marL="2286000" algn="l">
              <a:lnSpc>
                <a:spcPct val="120000"/>
              </a:lnSpc>
              <a:spcBef>
                <a:spcPts val="500"/>
              </a:spcBef>
              <a:spcAft>
                <a:spcPts val="0"/>
              </a:spcAft>
              <a:buSzPts val="1600"/>
              <a:buNone/>
              <a:defRPr sz="1600">
                <a:solidFill>
                  <a:srgbClr val="888888"/>
                </a:solidFill>
              </a:defRPr>
            </a:lvl5pPr>
            <a:lvl6pPr indent="-228600" lvl="5" marL="2743200" algn="l">
              <a:lnSpc>
                <a:spcPct val="120000"/>
              </a:lnSpc>
              <a:spcBef>
                <a:spcPts val="500"/>
              </a:spcBef>
              <a:spcAft>
                <a:spcPts val="0"/>
              </a:spcAft>
              <a:buSzPts val="1600"/>
              <a:buNone/>
              <a:defRPr sz="1600">
                <a:solidFill>
                  <a:srgbClr val="888888"/>
                </a:solidFill>
              </a:defRPr>
            </a:lvl6pPr>
            <a:lvl7pPr indent="-228600" lvl="6" marL="3200400" algn="l">
              <a:lnSpc>
                <a:spcPct val="120000"/>
              </a:lnSpc>
              <a:spcBef>
                <a:spcPts val="500"/>
              </a:spcBef>
              <a:spcAft>
                <a:spcPts val="0"/>
              </a:spcAft>
              <a:buSzPts val="1600"/>
              <a:buNone/>
              <a:defRPr sz="1600">
                <a:solidFill>
                  <a:srgbClr val="888888"/>
                </a:solidFill>
              </a:defRPr>
            </a:lvl7pPr>
            <a:lvl8pPr indent="-228600" lvl="7" marL="3657600" algn="l">
              <a:lnSpc>
                <a:spcPct val="120000"/>
              </a:lnSpc>
              <a:spcBef>
                <a:spcPts val="500"/>
              </a:spcBef>
              <a:spcAft>
                <a:spcPts val="0"/>
              </a:spcAft>
              <a:buSzPts val="1600"/>
              <a:buNone/>
              <a:defRPr sz="1600">
                <a:solidFill>
                  <a:srgbClr val="888888"/>
                </a:solidFill>
              </a:defRPr>
            </a:lvl8pPr>
            <a:lvl9pPr indent="-228600" lvl="8" marL="4114800" algn="l">
              <a:lnSpc>
                <a:spcPct val="120000"/>
              </a:lnSpc>
              <a:spcBef>
                <a:spcPts val="500"/>
              </a:spcBef>
              <a:spcAft>
                <a:spcPts val="0"/>
              </a:spcAft>
              <a:buSzPts val="1600"/>
              <a:buNone/>
              <a:defRPr sz="1600">
                <a:solidFill>
                  <a:srgbClr val="888888"/>
                </a:solidFill>
              </a:defRPr>
            </a:lvl9pPr>
          </a:lstStyle>
          <a:p/>
        </p:txBody>
      </p:sp>
      <p:sp>
        <p:nvSpPr>
          <p:cNvPr id="42" name="Google Shape;42;p37"/>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7"/>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7"/>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pic>
        <p:nvPicPr>
          <p:cNvPr descr="Droplets-SD-Content-R1d.png" id="46" name="Google Shape;46;p38"/>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7" name="Google Shape;47;p38"/>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48" name="Google Shape;48;p38"/>
          <p:cNvSpPr txBox="1"/>
          <p:nvPr>
            <p:ph idx="1" type="body"/>
          </p:nvPr>
        </p:nvSpPr>
        <p:spPr>
          <a:xfrm>
            <a:off x="859746" y="2371018"/>
            <a:ext cx="3655106" cy="679994"/>
          </a:xfrm>
          <a:prstGeom prst="rect">
            <a:avLst/>
          </a:prstGeom>
          <a:noFill/>
          <a:ln>
            <a:noFill/>
          </a:ln>
        </p:spPr>
        <p:txBody>
          <a:bodyPr anchorCtr="0" anchor="b" bIns="45700" lIns="91425" spcFirstLastPara="1" rIns="91425" wrap="square" tIns="45700">
            <a:noAutofit/>
          </a:bodyPr>
          <a:lstStyle>
            <a:lvl1pPr indent="-228600" lvl="0" marL="457200" algn="l">
              <a:lnSpc>
                <a:spcPct val="75000"/>
              </a:lnSpc>
              <a:spcBef>
                <a:spcPts val="1000"/>
              </a:spcBef>
              <a:spcAft>
                <a:spcPts val="0"/>
              </a:spcAft>
              <a:buSzPts val="2600"/>
              <a:buNone/>
              <a:defRPr b="0" sz="26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49" name="Google Shape;49;p38"/>
          <p:cNvSpPr txBox="1"/>
          <p:nvPr>
            <p:ph idx="2" type="body"/>
          </p:nvPr>
        </p:nvSpPr>
        <p:spPr>
          <a:xfrm>
            <a:off x="685331" y="3051013"/>
            <a:ext cx="3829520" cy="274018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50" name="Google Shape;50;p38"/>
          <p:cNvSpPr txBox="1"/>
          <p:nvPr>
            <p:ph idx="3" type="body"/>
          </p:nvPr>
        </p:nvSpPr>
        <p:spPr>
          <a:xfrm>
            <a:off x="4797317" y="2371018"/>
            <a:ext cx="3661353" cy="679994"/>
          </a:xfrm>
          <a:prstGeom prst="rect">
            <a:avLst/>
          </a:prstGeom>
          <a:noFill/>
          <a:ln>
            <a:noFill/>
          </a:ln>
        </p:spPr>
        <p:txBody>
          <a:bodyPr anchorCtr="0" anchor="b" bIns="45700" lIns="91425" spcFirstLastPara="1" rIns="91425" wrap="square" tIns="45700">
            <a:noAutofit/>
          </a:bodyPr>
          <a:lstStyle>
            <a:lvl1pPr indent="-228600" lvl="0" marL="457200" algn="l">
              <a:lnSpc>
                <a:spcPct val="75000"/>
              </a:lnSpc>
              <a:spcBef>
                <a:spcPts val="1000"/>
              </a:spcBef>
              <a:spcAft>
                <a:spcPts val="0"/>
              </a:spcAft>
              <a:buSzPts val="2600"/>
              <a:buNone/>
              <a:defRPr b="0" sz="26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51" name="Google Shape;51;p38"/>
          <p:cNvSpPr txBox="1"/>
          <p:nvPr>
            <p:ph idx="4" type="body"/>
          </p:nvPr>
        </p:nvSpPr>
        <p:spPr>
          <a:xfrm>
            <a:off x="4629150" y="3051013"/>
            <a:ext cx="3829051" cy="274018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52" name="Google Shape;52;p38"/>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8"/>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8"/>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pic>
        <p:nvPicPr>
          <p:cNvPr descr="Droplets-SD-Content-R1d.png" id="56" name="Google Shape;56;p39"/>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7" name="Google Shape;57;p39"/>
          <p:cNvSpPr txBox="1"/>
          <p:nvPr>
            <p:ph type="title"/>
          </p:nvPr>
        </p:nvSpPr>
        <p:spPr>
          <a:xfrm>
            <a:off x="685800" y="619125"/>
            <a:ext cx="7772400" cy="159543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58" name="Google Shape;58;p39"/>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9"/>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9"/>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pic>
        <p:nvPicPr>
          <p:cNvPr descr="Droplets-SD-Content-R1d.png" id="62" name="Google Shape;62;p4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63" name="Google Shape;63;p40"/>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0"/>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0"/>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pic>
        <p:nvPicPr>
          <p:cNvPr descr="Droplets-SD-Content-R1d.png" id="67" name="Google Shape;67;p41"/>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68" name="Google Shape;68;p41"/>
          <p:cNvSpPr txBox="1"/>
          <p:nvPr>
            <p:ph type="title"/>
          </p:nvPr>
        </p:nvSpPr>
        <p:spPr>
          <a:xfrm>
            <a:off x="685331" y="609600"/>
            <a:ext cx="2951766"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SzPts val="1400"/>
              <a:buNone/>
              <a:defRPr sz="32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69" name="Google Shape;69;p41"/>
          <p:cNvSpPr txBox="1"/>
          <p:nvPr>
            <p:ph idx="1" type="body"/>
          </p:nvPr>
        </p:nvSpPr>
        <p:spPr>
          <a:xfrm>
            <a:off x="3808547" y="609601"/>
            <a:ext cx="4650122" cy="5181599"/>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70" name="Google Shape;70;p41"/>
          <p:cNvSpPr txBox="1"/>
          <p:nvPr>
            <p:ph idx="2" type="body"/>
          </p:nvPr>
        </p:nvSpPr>
        <p:spPr>
          <a:xfrm>
            <a:off x="685331" y="2632852"/>
            <a:ext cx="2951767" cy="315834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71" name="Google Shape;71;p41"/>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1"/>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1"/>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pic>
        <p:nvPicPr>
          <p:cNvPr descr="Droplets-SD-Content-R1d.png" id="75" name="Google Shape;75;p42"/>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76" name="Google Shape;76;p42"/>
          <p:cNvSpPr txBox="1"/>
          <p:nvPr>
            <p:ph type="title"/>
          </p:nvPr>
        </p:nvSpPr>
        <p:spPr>
          <a:xfrm>
            <a:off x="685332" y="609600"/>
            <a:ext cx="4129618" cy="2023254"/>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SzPts val="1400"/>
              <a:buNone/>
              <a:defRPr sz="32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77" name="Google Shape;77;p42"/>
          <p:cNvSpPr/>
          <p:nvPr>
            <p:ph idx="2" type="pic"/>
          </p:nvPr>
        </p:nvSpPr>
        <p:spPr>
          <a:xfrm>
            <a:off x="5004270" y="609601"/>
            <a:ext cx="3005851" cy="5181600"/>
          </a:xfrm>
          <a:prstGeom prst="roundRect">
            <a:avLst>
              <a:gd fmla="val 4943" name="adj"/>
            </a:avLst>
          </a:prstGeom>
          <a:noFill/>
          <a:ln cap="sq" cmpd="sng" w="82550">
            <a:solidFill>
              <a:srgbClr val="EAEAEA"/>
            </a:solidFill>
            <a:prstDash val="solid"/>
            <a:miter lim="800000"/>
            <a:headEnd len="sm" w="sm" type="none"/>
            <a:tailEnd len="sm" w="sm" type="none"/>
          </a:ln>
        </p:spPr>
      </p:sp>
      <p:sp>
        <p:nvSpPr>
          <p:cNvPr id="78" name="Google Shape;78;p42"/>
          <p:cNvSpPr txBox="1"/>
          <p:nvPr>
            <p:ph idx="1" type="body"/>
          </p:nvPr>
        </p:nvSpPr>
        <p:spPr>
          <a:xfrm>
            <a:off x="685346" y="2632853"/>
            <a:ext cx="4129604" cy="3158347"/>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79" name="Google Shape;79;p42"/>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2"/>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2"/>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B8B8B8"/>
            </a:gs>
          </a:gsLst>
          <a:lin ang="5400000" scaled="0"/>
        </a:gradFill>
      </p:bgPr>
    </p:bg>
    <p:spTree>
      <p:nvGrpSpPr>
        <p:cNvPr id="9" name="Shape 9"/>
        <p:cNvGrpSpPr/>
        <p:nvPr/>
      </p:nvGrpSpPr>
      <p:grpSpPr>
        <a:xfrm>
          <a:off x="0" y="0"/>
          <a:ext cx="0" cy="0"/>
          <a:chOff x="0" y="0"/>
          <a:chExt cx="0" cy="0"/>
        </a:xfrm>
      </p:grpSpPr>
      <p:pic>
        <p:nvPicPr>
          <p:cNvPr descr="\\DROBO-FS\QuickDrops\JB\PPTX NG\Droplets\LightingOverlay.png" id="10" name="Google Shape;10;p33"/>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1" name="Google Shape;11;p33"/>
          <p:cNvSpPr txBox="1"/>
          <p:nvPr>
            <p:ph type="title"/>
          </p:nvPr>
        </p:nvSpPr>
        <p:spPr>
          <a:xfrm>
            <a:off x="685800" y="619125"/>
            <a:ext cx="7772400" cy="1595438"/>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SzPts val="1400"/>
              <a:buNone/>
              <a:defRPr b="0" i="0" sz="3600" u="none" cap="none" strike="noStrike">
                <a:solidFill>
                  <a:schemeClr val="dk1"/>
                </a:solidFill>
                <a:latin typeface="Twentieth Century"/>
                <a:ea typeface="Twentieth Century"/>
                <a:cs typeface="Twentieth Century"/>
                <a:sym typeface="Twentieth Century"/>
              </a:defRPr>
            </a:lvl1pPr>
            <a:lvl2pPr lvl="1" marR="0" rtl="0" algn="ctr">
              <a:lnSpc>
                <a:spcPct val="90000"/>
              </a:lnSpc>
              <a:spcBef>
                <a:spcPts val="0"/>
              </a:spcBef>
              <a:spcAft>
                <a:spcPts val="0"/>
              </a:spcAft>
              <a:buSzPts val="1400"/>
              <a:buNone/>
              <a:defRPr b="0" i="0" sz="3600" u="none" cap="none" strike="noStrike">
                <a:solidFill>
                  <a:schemeClr val="dk1"/>
                </a:solidFill>
                <a:latin typeface="Twentieth Century"/>
                <a:ea typeface="Twentieth Century"/>
                <a:cs typeface="Twentieth Century"/>
                <a:sym typeface="Twentieth Century"/>
              </a:defRPr>
            </a:lvl2pPr>
            <a:lvl3pPr lvl="2" marR="0" rtl="0" algn="ctr">
              <a:lnSpc>
                <a:spcPct val="90000"/>
              </a:lnSpc>
              <a:spcBef>
                <a:spcPts val="0"/>
              </a:spcBef>
              <a:spcAft>
                <a:spcPts val="0"/>
              </a:spcAft>
              <a:buSzPts val="1400"/>
              <a:buNone/>
              <a:defRPr b="0" i="0" sz="3600" u="none" cap="none" strike="noStrike">
                <a:solidFill>
                  <a:schemeClr val="dk1"/>
                </a:solidFill>
                <a:latin typeface="Twentieth Century"/>
                <a:ea typeface="Twentieth Century"/>
                <a:cs typeface="Twentieth Century"/>
                <a:sym typeface="Twentieth Century"/>
              </a:defRPr>
            </a:lvl3pPr>
            <a:lvl4pPr lvl="3" marR="0" rtl="0" algn="ctr">
              <a:lnSpc>
                <a:spcPct val="90000"/>
              </a:lnSpc>
              <a:spcBef>
                <a:spcPts val="0"/>
              </a:spcBef>
              <a:spcAft>
                <a:spcPts val="0"/>
              </a:spcAft>
              <a:buSzPts val="1400"/>
              <a:buNone/>
              <a:defRPr b="0" i="0" sz="3600" u="none" cap="none" strike="noStrike">
                <a:solidFill>
                  <a:schemeClr val="dk1"/>
                </a:solidFill>
                <a:latin typeface="Twentieth Century"/>
                <a:ea typeface="Twentieth Century"/>
                <a:cs typeface="Twentieth Century"/>
                <a:sym typeface="Twentieth Century"/>
              </a:defRPr>
            </a:lvl4pPr>
            <a:lvl5pPr lvl="4" marR="0" rtl="0" algn="ctr">
              <a:lnSpc>
                <a:spcPct val="90000"/>
              </a:lnSpc>
              <a:spcBef>
                <a:spcPts val="0"/>
              </a:spcBef>
              <a:spcAft>
                <a:spcPts val="0"/>
              </a:spcAft>
              <a:buSzPts val="1400"/>
              <a:buNone/>
              <a:defRPr b="0" i="0" sz="3600" u="none" cap="none" strike="noStrike">
                <a:solidFill>
                  <a:schemeClr val="dk1"/>
                </a:solidFill>
                <a:latin typeface="Twentieth Century"/>
                <a:ea typeface="Twentieth Century"/>
                <a:cs typeface="Twentieth Century"/>
                <a:sym typeface="Twentieth Century"/>
              </a:defRPr>
            </a:lvl5pPr>
            <a:lvl6pPr lvl="5" marR="0" rtl="0" algn="ctr">
              <a:lnSpc>
                <a:spcPct val="90000"/>
              </a:lnSpc>
              <a:spcBef>
                <a:spcPts val="0"/>
              </a:spcBef>
              <a:spcAft>
                <a:spcPts val="0"/>
              </a:spcAft>
              <a:buSzPts val="1400"/>
              <a:buNone/>
              <a:defRPr b="0" i="0" sz="3600" u="none" cap="none" strike="noStrike">
                <a:solidFill>
                  <a:schemeClr val="dk1"/>
                </a:solidFill>
                <a:latin typeface="Twentieth Century"/>
                <a:ea typeface="Twentieth Century"/>
                <a:cs typeface="Twentieth Century"/>
                <a:sym typeface="Twentieth Century"/>
              </a:defRPr>
            </a:lvl6pPr>
            <a:lvl7pPr lvl="6" marR="0" rtl="0" algn="ctr">
              <a:lnSpc>
                <a:spcPct val="90000"/>
              </a:lnSpc>
              <a:spcBef>
                <a:spcPts val="0"/>
              </a:spcBef>
              <a:spcAft>
                <a:spcPts val="0"/>
              </a:spcAft>
              <a:buSzPts val="1400"/>
              <a:buNone/>
              <a:defRPr b="0" i="0" sz="3600" u="none" cap="none" strike="noStrike">
                <a:solidFill>
                  <a:schemeClr val="dk1"/>
                </a:solidFill>
                <a:latin typeface="Twentieth Century"/>
                <a:ea typeface="Twentieth Century"/>
                <a:cs typeface="Twentieth Century"/>
                <a:sym typeface="Twentieth Century"/>
              </a:defRPr>
            </a:lvl7pPr>
            <a:lvl8pPr lvl="7" marR="0" rtl="0" algn="ctr">
              <a:lnSpc>
                <a:spcPct val="90000"/>
              </a:lnSpc>
              <a:spcBef>
                <a:spcPts val="0"/>
              </a:spcBef>
              <a:spcAft>
                <a:spcPts val="0"/>
              </a:spcAft>
              <a:buSzPts val="1400"/>
              <a:buNone/>
              <a:defRPr b="0" i="0" sz="3600" u="none" cap="none" strike="noStrike">
                <a:solidFill>
                  <a:schemeClr val="dk1"/>
                </a:solidFill>
                <a:latin typeface="Twentieth Century"/>
                <a:ea typeface="Twentieth Century"/>
                <a:cs typeface="Twentieth Century"/>
                <a:sym typeface="Twentieth Century"/>
              </a:defRPr>
            </a:lvl8pPr>
            <a:lvl9pPr lvl="8" marR="0" rtl="0" algn="ctr">
              <a:lnSpc>
                <a:spcPct val="90000"/>
              </a:lnSpc>
              <a:spcBef>
                <a:spcPts val="0"/>
              </a:spcBef>
              <a:spcAft>
                <a:spcPts val="0"/>
              </a:spcAft>
              <a:buSzPts val="1400"/>
              <a:buNone/>
              <a:defRPr b="0" i="0" sz="3600" u="none" cap="none" strike="noStrike">
                <a:solidFill>
                  <a:schemeClr val="dk1"/>
                </a:solidFill>
                <a:latin typeface="Twentieth Century"/>
                <a:ea typeface="Twentieth Century"/>
                <a:cs typeface="Twentieth Century"/>
                <a:sym typeface="Twentieth Century"/>
              </a:defRPr>
            </a:lvl9pPr>
          </a:lstStyle>
          <a:p/>
        </p:txBody>
      </p:sp>
      <p:sp>
        <p:nvSpPr>
          <p:cNvPr id="12" name="Google Shape;12;p33"/>
          <p:cNvSpPr txBox="1"/>
          <p:nvPr>
            <p:ph idx="1" type="body"/>
          </p:nvPr>
        </p:nvSpPr>
        <p:spPr>
          <a:xfrm>
            <a:off x="685800" y="2366963"/>
            <a:ext cx="7772400" cy="3424237"/>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20000"/>
              </a:lnSpc>
              <a:spcBef>
                <a:spcPts val="10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12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2pPr>
            <a:lvl3pPr indent="-330200" lvl="2" marL="1371600" marR="0" rtl="0" algn="l">
              <a:lnSpc>
                <a:spcPct val="120000"/>
              </a:lnSpc>
              <a:spcBef>
                <a:spcPts val="500"/>
              </a:spcBef>
              <a:spcAft>
                <a:spcPts val="0"/>
              </a:spcAft>
              <a:buClr>
                <a:schemeClr val="dk1"/>
              </a:buClr>
              <a:buSzPts val="1600"/>
              <a:buFont typeface="Arial"/>
              <a:buChar char="•"/>
              <a:defRPr b="0" i="0" sz="16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13" name="Google Shape;13;p33"/>
          <p:cNvSpPr txBox="1"/>
          <p:nvPr>
            <p:ph idx="10" type="dt"/>
          </p:nvPr>
        </p:nvSpPr>
        <p:spPr>
          <a:xfrm>
            <a:off x="5759450" y="5883275"/>
            <a:ext cx="20574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dk1"/>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4" name="Google Shape;14;p33"/>
          <p:cNvSpPr txBox="1"/>
          <p:nvPr>
            <p:ph idx="11" type="ftr"/>
          </p:nvPr>
        </p:nvSpPr>
        <p:spPr>
          <a:xfrm>
            <a:off x="685800" y="5883275"/>
            <a:ext cx="5003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1"/>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5" name="Google Shape;15;p33"/>
          <p:cNvSpPr txBox="1"/>
          <p:nvPr>
            <p:ph idx="12" type="sldNum"/>
          </p:nvPr>
        </p:nvSpPr>
        <p:spPr>
          <a:xfrm>
            <a:off x="7885113" y="5883275"/>
            <a:ext cx="57308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1pPr>
            <a:lvl2pPr indent="0" lvl="1" marL="0" marR="0" rtl="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2pPr>
            <a:lvl3pPr indent="0" lvl="2" marL="0" marR="0" rtl="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3pPr>
            <a:lvl4pPr indent="0" lvl="3" marL="0" marR="0" rtl="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4pPr>
            <a:lvl5pPr indent="0" lvl="4" marL="0" marR="0" rtl="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5pPr>
            <a:lvl6pPr indent="0" lvl="5" marL="0" marR="0" rtl="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6pPr>
            <a:lvl7pPr indent="0" lvl="6" marL="0" marR="0" rtl="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7pPr>
            <a:lvl8pPr indent="0" lvl="7" marL="0" marR="0" rtl="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8pPr>
            <a:lvl9pPr indent="0" lvl="8" marL="0" marR="0" rtl="0" algn="r">
              <a:spcBef>
                <a:spcPts val="0"/>
              </a:spcBef>
              <a:spcAft>
                <a:spcPts val="0"/>
              </a:spcAft>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chart" Target="../charts/char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www.mde.state.md.us/Programs/MultimediaPrograms/environ_emergencies/FishKills_MD/index.asp" TargetMode="External"/><Relationship Id="rId4" Type="http://schemas.openxmlformats.org/officeDocument/2006/relationships/hyperlink" Target="http://www.earthjustice.org/urgent/print.html?ID=17" TargetMode="External"/><Relationship Id="rId5" Type="http://schemas.openxmlformats.org/officeDocument/2006/relationships/hyperlink" Target="http://www.dec.state.ny.us/website/dar/ood/acidrain.html" TargetMode="External"/><Relationship Id="rId6" Type="http://schemas.openxmlformats.org/officeDocument/2006/relationships/hyperlink" Target="http://www.ozestuaries.org/oracle/ozestuaries/indicators/In_turbidity_f.html" TargetMode="External"/><Relationship Id="rId7" Type="http://schemas.openxmlformats.org/officeDocument/2006/relationships/hyperlink" Target="http://www.biologycorner.com/bio1/diffusion.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3C55"/>
        </a:solidFill>
      </p:bgPr>
    </p:bg>
    <p:spTree>
      <p:nvGrpSpPr>
        <p:cNvPr id="158" name="Shape 158"/>
        <p:cNvGrpSpPr/>
        <p:nvPr/>
      </p:nvGrpSpPr>
      <p:grpSpPr>
        <a:xfrm>
          <a:off x="0" y="0"/>
          <a:ext cx="0" cy="0"/>
          <a:chOff x="0" y="0"/>
          <a:chExt cx="0" cy="0"/>
        </a:xfrm>
      </p:grpSpPr>
      <p:pic>
        <p:nvPicPr>
          <p:cNvPr id="159" name="Google Shape;159;p1"/>
          <p:cNvPicPr preferRelativeResize="0"/>
          <p:nvPr/>
        </p:nvPicPr>
        <p:blipFill rotWithShape="1">
          <a:blip r:embed="rId3">
            <a:alphaModFix/>
          </a:blip>
          <a:srcRect b="10" l="0" r="0" t="0"/>
          <a:stretch/>
        </p:blipFill>
        <p:spPr>
          <a:xfrm>
            <a:off x="1765300" y="669900"/>
            <a:ext cx="2806702" cy="1643062"/>
          </a:xfrm>
          <a:prstGeom prst="rect">
            <a:avLst/>
          </a:prstGeom>
          <a:noFill/>
          <a:ln>
            <a:noFill/>
          </a:ln>
        </p:spPr>
      </p:pic>
      <p:pic>
        <p:nvPicPr>
          <p:cNvPr id="160" name="Google Shape;160;p1"/>
          <p:cNvPicPr preferRelativeResize="0"/>
          <p:nvPr/>
        </p:nvPicPr>
        <p:blipFill rotWithShape="1">
          <a:blip r:embed="rId4">
            <a:alphaModFix/>
          </a:blip>
          <a:srcRect b="0" l="308" r="308" t="0"/>
          <a:stretch/>
        </p:blipFill>
        <p:spPr>
          <a:xfrm>
            <a:off x="5029200" y="468313"/>
            <a:ext cx="1447801" cy="1897061"/>
          </a:xfrm>
          <a:prstGeom prst="rect">
            <a:avLst/>
          </a:prstGeom>
          <a:noFill/>
          <a:ln>
            <a:noFill/>
          </a:ln>
        </p:spPr>
      </p:pic>
      <p:sp>
        <p:nvSpPr>
          <p:cNvPr id="161" name="Google Shape;161;p1"/>
          <p:cNvSpPr txBox="1"/>
          <p:nvPr/>
        </p:nvSpPr>
        <p:spPr>
          <a:xfrm>
            <a:off x="1468438" y="2362200"/>
            <a:ext cx="6248400"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Alice Ferguson Foundation’s</a:t>
            </a:r>
            <a:endParaRPr/>
          </a:p>
        </p:txBody>
      </p:sp>
      <p:sp>
        <p:nvSpPr>
          <p:cNvPr id="162" name="Google Shape;162;p1"/>
          <p:cNvSpPr txBox="1"/>
          <p:nvPr/>
        </p:nvSpPr>
        <p:spPr>
          <a:xfrm>
            <a:off x="1676400" y="2935288"/>
            <a:ext cx="5791200" cy="646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b="1" i="0" lang="en-US" sz="3600" u="none" cap="none" strike="noStrike">
                <a:solidFill>
                  <a:schemeClr val="dk1"/>
                </a:solidFill>
                <a:latin typeface="Arial"/>
                <a:ea typeface="Arial"/>
                <a:cs typeface="Arial"/>
                <a:sym typeface="Arial"/>
              </a:rPr>
              <a:t>Bridging the Watershed</a:t>
            </a:r>
            <a:endParaRPr/>
          </a:p>
        </p:txBody>
      </p:sp>
      <p:sp>
        <p:nvSpPr>
          <p:cNvPr id="163" name="Google Shape;163;p1"/>
          <p:cNvSpPr txBox="1"/>
          <p:nvPr/>
        </p:nvSpPr>
        <p:spPr>
          <a:xfrm>
            <a:off x="1295400" y="3505200"/>
            <a:ext cx="6781800" cy="7080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rgbClr val="050D1B"/>
                </a:solidFill>
                <a:latin typeface="Twentieth Century"/>
                <a:ea typeface="Twentieth Century"/>
                <a:cs typeface="Twentieth Century"/>
                <a:sym typeface="Twentieth Century"/>
              </a:rPr>
              <a:t>Watershed Watchdogs</a:t>
            </a:r>
            <a:endParaRPr/>
          </a:p>
        </p:txBody>
      </p:sp>
      <p:sp>
        <p:nvSpPr>
          <p:cNvPr id="164" name="Google Shape;164;p1"/>
          <p:cNvSpPr/>
          <p:nvPr/>
        </p:nvSpPr>
        <p:spPr>
          <a:xfrm>
            <a:off x="668338" y="4572000"/>
            <a:ext cx="1998662" cy="1981200"/>
          </a:xfrm>
          <a:prstGeom prst="teardrop">
            <a:avLst>
              <a:gd fmla="val 100000" name="adj"/>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6699"/>
              </a:solidFill>
              <a:latin typeface="Arial"/>
              <a:ea typeface="Arial"/>
              <a:cs typeface="Arial"/>
              <a:sym typeface="Arial"/>
            </a:endParaRPr>
          </a:p>
        </p:txBody>
      </p:sp>
      <p:sp>
        <p:nvSpPr>
          <p:cNvPr id="165" name="Google Shape;165;p1"/>
          <p:cNvSpPr/>
          <p:nvPr/>
        </p:nvSpPr>
        <p:spPr>
          <a:xfrm>
            <a:off x="2544763" y="4572000"/>
            <a:ext cx="2047875" cy="1981200"/>
          </a:xfrm>
          <a:prstGeom prst="teardrop">
            <a:avLst>
              <a:gd fmla="val 100000" name="adj"/>
            </a:avLst>
          </a:prstGeom>
          <a:solidFill>
            <a:srgbClr val="C7E08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6699"/>
              </a:solidFill>
              <a:latin typeface="Arial"/>
              <a:ea typeface="Arial"/>
              <a:cs typeface="Arial"/>
              <a:sym typeface="Arial"/>
            </a:endParaRPr>
          </a:p>
        </p:txBody>
      </p:sp>
      <p:sp>
        <p:nvSpPr>
          <p:cNvPr id="166" name="Google Shape;166;p1"/>
          <p:cNvSpPr/>
          <p:nvPr/>
        </p:nvSpPr>
        <p:spPr>
          <a:xfrm>
            <a:off x="4495800" y="4495800"/>
            <a:ext cx="1981200" cy="2057400"/>
          </a:xfrm>
          <a:prstGeom prst="teardrop">
            <a:avLst>
              <a:gd fmla="val 100000" name="adj"/>
            </a:avLst>
          </a:prstGeom>
          <a:solidFill>
            <a:srgbClr val="3A568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6699"/>
              </a:solidFill>
              <a:latin typeface="Arial"/>
              <a:ea typeface="Arial"/>
              <a:cs typeface="Arial"/>
              <a:sym typeface="Arial"/>
            </a:endParaRPr>
          </a:p>
        </p:txBody>
      </p:sp>
      <p:sp>
        <p:nvSpPr>
          <p:cNvPr id="167" name="Google Shape;167;p1"/>
          <p:cNvSpPr/>
          <p:nvPr/>
        </p:nvSpPr>
        <p:spPr>
          <a:xfrm>
            <a:off x="6388100" y="4572000"/>
            <a:ext cx="1917700" cy="1981200"/>
          </a:xfrm>
          <a:prstGeom prst="teardrop">
            <a:avLst>
              <a:gd fmla="val 100000" name="adj"/>
            </a:avLst>
          </a:prstGeom>
          <a:solidFill>
            <a:srgbClr val="18376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6699"/>
              </a:solidFill>
              <a:latin typeface="Arial"/>
              <a:ea typeface="Arial"/>
              <a:cs typeface="Arial"/>
              <a:sym typeface="Arial"/>
            </a:endParaRPr>
          </a:p>
        </p:txBody>
      </p:sp>
      <p:sp>
        <p:nvSpPr>
          <p:cNvPr id="168" name="Google Shape;168;p1"/>
          <p:cNvSpPr txBox="1"/>
          <p:nvPr>
            <p:ph idx="1" type="subTitle"/>
          </p:nvPr>
        </p:nvSpPr>
        <p:spPr>
          <a:xfrm>
            <a:off x="-2705100" y="4779962"/>
            <a:ext cx="14401800" cy="1981200"/>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SzPts val="2800"/>
              <a:buNone/>
            </a:pPr>
            <a:r>
              <a:rPr b="1" lang="en-US" sz="2800">
                <a:solidFill>
                  <a:schemeClr val="dk1"/>
                </a:solidFill>
              </a:rPr>
              <a:t>UNDERSTANDING THE </a:t>
            </a:r>
            <a:endParaRPr/>
          </a:p>
          <a:p>
            <a:pPr indent="0" lvl="0" marL="0" rtl="0" algn="ctr">
              <a:lnSpc>
                <a:spcPct val="120000"/>
              </a:lnSpc>
              <a:spcBef>
                <a:spcPts val="1000"/>
              </a:spcBef>
              <a:spcAft>
                <a:spcPts val="0"/>
              </a:spcAft>
              <a:buSzPts val="2800"/>
              <a:buNone/>
            </a:pPr>
            <a:r>
              <a:rPr b="1" i="1" lang="en-US" sz="2800">
                <a:solidFill>
                  <a:schemeClr val="dk1"/>
                </a:solidFill>
              </a:rPr>
              <a:t>WATER QUALITY INDEX</a:t>
            </a:r>
            <a:r>
              <a:rPr b="1" lang="en-US" sz="2800">
                <a:solidFill>
                  <a:schemeClr val="dk1"/>
                </a:solidFill>
              </a:rPr>
              <a:t> (WQI) PARAMETERS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0"/>
          <p:cNvSpPr/>
          <p:nvPr/>
        </p:nvSpPr>
        <p:spPr>
          <a:xfrm>
            <a:off x="5334000" y="1981200"/>
            <a:ext cx="3429000" cy="2743200"/>
          </a:xfrm>
          <a:prstGeom prst="roundRect">
            <a:avLst>
              <a:gd fmla="val 16667" name="adj"/>
            </a:avLst>
          </a:prstGeom>
          <a:solidFill>
            <a:srgbClr val="006699"/>
          </a:solid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293" name="Google Shape;293;p10"/>
          <p:cNvSpPr txBox="1"/>
          <p:nvPr>
            <p:ph idx="1" type="body"/>
          </p:nvPr>
        </p:nvSpPr>
        <p:spPr>
          <a:xfrm>
            <a:off x="5372100" y="2400300"/>
            <a:ext cx="3352800" cy="2057400"/>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ctr">
              <a:lnSpc>
                <a:spcPct val="120000"/>
              </a:lnSpc>
              <a:spcBef>
                <a:spcPts val="0"/>
              </a:spcBef>
              <a:spcAft>
                <a:spcPts val="0"/>
              </a:spcAft>
              <a:buSzPct val="100000"/>
              <a:buFont typeface="Twentieth Century"/>
              <a:buNone/>
            </a:pPr>
            <a:r>
              <a:rPr lang="en-US" sz="4000" cap="none"/>
              <a:t>Low DO levels are the 3</a:t>
            </a:r>
            <a:r>
              <a:rPr baseline="30000" lang="en-US" sz="4000" cap="none"/>
              <a:t>rd</a:t>
            </a:r>
            <a:r>
              <a:rPr lang="en-US" sz="4000" cap="none"/>
              <a:t> highest cause of fish kills in MD</a:t>
            </a:r>
            <a:endParaRPr b="1" sz="4000" cap="none">
              <a:solidFill>
                <a:srgbClr val="006699"/>
              </a:solidFill>
            </a:endParaRPr>
          </a:p>
        </p:txBody>
      </p:sp>
      <p:pic>
        <p:nvPicPr>
          <p:cNvPr descr="fishkill MD" id="294" name="Google Shape;294;p10"/>
          <p:cNvPicPr preferRelativeResize="0"/>
          <p:nvPr/>
        </p:nvPicPr>
        <p:blipFill rotWithShape="1">
          <a:blip r:embed="rId3">
            <a:alphaModFix/>
          </a:blip>
          <a:srcRect b="0" l="0" r="0" t="0"/>
          <a:stretch/>
        </p:blipFill>
        <p:spPr>
          <a:xfrm>
            <a:off x="381000" y="304800"/>
            <a:ext cx="4686300" cy="6248400"/>
          </a:xfrm>
          <a:prstGeom prst="roundRect">
            <a:avLst>
              <a:gd fmla="val 8594" name="adj"/>
            </a:avLst>
          </a:prstGeom>
          <a:solidFill>
            <a:srgbClr val="ECECEC"/>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1"/>
          <p:cNvSpPr txBox="1"/>
          <p:nvPr>
            <p:ph type="title"/>
          </p:nvPr>
        </p:nvSpPr>
        <p:spPr>
          <a:xfrm>
            <a:off x="838200" y="228600"/>
            <a:ext cx="7696200" cy="914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6699"/>
                </a:solidFill>
              </a:rPr>
              <a:t>BIOCHEMICAL OXYGEN DEMAND</a:t>
            </a:r>
            <a:endParaRPr/>
          </a:p>
        </p:txBody>
      </p:sp>
      <p:sp>
        <p:nvSpPr>
          <p:cNvPr id="301" name="Google Shape;301;p11"/>
          <p:cNvSpPr txBox="1"/>
          <p:nvPr/>
        </p:nvSpPr>
        <p:spPr>
          <a:xfrm>
            <a:off x="1066800" y="977900"/>
            <a:ext cx="7191375" cy="8302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Twentieth Century"/>
                <a:ea typeface="Twentieth Century"/>
                <a:cs typeface="Twentieth Century"/>
                <a:sym typeface="Twentieth Century"/>
              </a:rPr>
              <a:t>Quantity of oxygen used by bacteria to decompose organic matter</a:t>
            </a:r>
            <a:endParaRPr/>
          </a:p>
        </p:txBody>
      </p:sp>
      <p:grpSp>
        <p:nvGrpSpPr>
          <p:cNvPr id="302" name="Google Shape;302;p11"/>
          <p:cNvGrpSpPr/>
          <p:nvPr/>
        </p:nvGrpSpPr>
        <p:grpSpPr>
          <a:xfrm>
            <a:off x="342900" y="2133600"/>
            <a:ext cx="8458200" cy="4491038"/>
            <a:chOff x="1371600" y="1184693"/>
            <a:chExt cx="6705600" cy="5440696"/>
          </a:xfrm>
        </p:grpSpPr>
        <p:sp>
          <p:nvSpPr>
            <p:cNvPr id="303" name="Google Shape;303;p11"/>
            <p:cNvSpPr/>
            <p:nvPr/>
          </p:nvSpPr>
          <p:spPr>
            <a:xfrm>
              <a:off x="1371600" y="1184693"/>
              <a:ext cx="3276028" cy="2590533"/>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Twentieth Century"/>
                <a:ea typeface="Twentieth Century"/>
                <a:cs typeface="Twentieth Century"/>
                <a:sym typeface="Twentieth Century"/>
              </a:endParaRPr>
            </a:p>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Lower amounts of available oxygen limit aquatic life to organisms highly tolerant of low oxygen levels</a:t>
              </a:r>
              <a:endParaRPr/>
            </a:p>
          </p:txBody>
        </p:sp>
        <p:sp>
          <p:nvSpPr>
            <p:cNvPr id="304" name="Google Shape;304;p11"/>
            <p:cNvSpPr/>
            <p:nvPr/>
          </p:nvSpPr>
          <p:spPr>
            <a:xfrm>
              <a:off x="4801172" y="1188539"/>
              <a:ext cx="3276028" cy="2590533"/>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8-150</a:t>
              </a:r>
              <a:endParaRPr/>
            </a:p>
          </p:txBody>
        </p:sp>
        <p:sp>
          <p:nvSpPr>
            <p:cNvPr id="305" name="Google Shape;305;p11"/>
            <p:cNvSpPr/>
            <p:nvPr/>
          </p:nvSpPr>
          <p:spPr>
            <a:xfrm>
              <a:off x="1371600" y="4034856"/>
              <a:ext cx="3276028" cy="2590533"/>
            </a:xfrm>
            <a:prstGeom prst="roundRect">
              <a:avLst>
                <a:gd fmla="val 16667" name="adj"/>
              </a:avLst>
            </a:prstGeom>
            <a:solidFill>
              <a:srgbClr val="006699"/>
            </a:solid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mg/L</a:t>
              </a:r>
              <a:endParaRPr/>
            </a:p>
          </p:txBody>
        </p:sp>
        <p:sp>
          <p:nvSpPr>
            <p:cNvPr id="306" name="Google Shape;306;p11"/>
            <p:cNvSpPr/>
            <p:nvPr/>
          </p:nvSpPr>
          <p:spPr>
            <a:xfrm>
              <a:off x="4801172" y="3994469"/>
              <a:ext cx="3276028" cy="2590532"/>
            </a:xfrm>
            <a:prstGeom prst="roundRect">
              <a:avLst>
                <a:gd fmla="val 16667" name="adj"/>
              </a:avLst>
            </a:prstGeom>
            <a:solidFill>
              <a:srgbClr val="E8F2CF"/>
            </a:solid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ctr">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Excess organic matter in the water</a:t>
              </a:r>
              <a:endParaRPr/>
            </a:p>
            <a:p>
              <a:pPr indent="-285750" lvl="0" marL="285750" marR="0" rtl="0" algn="ctr">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Algae blooms</a:t>
              </a:r>
              <a:endParaRPr/>
            </a:p>
            <a:p>
              <a:pPr indent="-285750" lvl="0" marL="285750" marR="0" rtl="0" algn="ctr">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Raw sewage</a:t>
              </a:r>
              <a:endParaRPr/>
            </a:p>
          </p:txBody>
        </p:sp>
        <p:sp>
          <p:nvSpPr>
            <p:cNvPr id="307" name="Google Shape;307;p11"/>
            <p:cNvSpPr txBox="1"/>
            <p:nvPr/>
          </p:nvSpPr>
          <p:spPr>
            <a:xfrm>
              <a:off x="2095500" y="1186190"/>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Importance</a:t>
              </a:r>
              <a:endParaRPr/>
            </a:p>
          </p:txBody>
        </p:sp>
        <p:sp>
          <p:nvSpPr>
            <p:cNvPr id="308" name="Google Shape;308;p11"/>
            <p:cNvSpPr txBox="1"/>
            <p:nvPr/>
          </p:nvSpPr>
          <p:spPr>
            <a:xfrm>
              <a:off x="4962525" y="1186190"/>
              <a:ext cx="2952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Acceptable Levels</a:t>
              </a:r>
              <a:endParaRPr/>
            </a:p>
          </p:txBody>
        </p:sp>
        <p:sp>
          <p:nvSpPr>
            <p:cNvPr id="309" name="Google Shape;309;p11"/>
            <p:cNvSpPr txBox="1"/>
            <p:nvPr/>
          </p:nvSpPr>
          <p:spPr>
            <a:xfrm>
              <a:off x="1657350" y="4046754"/>
              <a:ext cx="27051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Units of Measure</a:t>
              </a:r>
              <a:endParaRPr/>
            </a:p>
          </p:txBody>
        </p:sp>
        <p:sp>
          <p:nvSpPr>
            <p:cNvPr id="310" name="Google Shape;310;p11"/>
            <p:cNvSpPr txBox="1"/>
            <p:nvPr/>
          </p:nvSpPr>
          <p:spPr>
            <a:xfrm>
              <a:off x="5524500" y="4046754"/>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Caused by:</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2"/>
          <p:cNvSpPr txBox="1"/>
          <p:nvPr>
            <p:ph type="title"/>
          </p:nvPr>
        </p:nvSpPr>
        <p:spPr>
          <a:xfrm>
            <a:off x="457200" y="22860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6699"/>
                </a:solidFill>
              </a:rPr>
              <a:t>TEMPERATURE</a:t>
            </a:r>
            <a:r>
              <a:rPr b="1" lang="en-US" sz="4000">
                <a:solidFill>
                  <a:srgbClr val="0070C0"/>
                </a:solidFill>
              </a:rPr>
              <a:t> </a:t>
            </a:r>
            <a:r>
              <a:rPr b="1" lang="en-US" sz="4000">
                <a:solidFill>
                  <a:srgbClr val="006699"/>
                </a:solidFill>
              </a:rPr>
              <a:t>CHANGE</a:t>
            </a:r>
            <a:endParaRPr/>
          </a:p>
        </p:txBody>
      </p:sp>
      <p:sp>
        <p:nvSpPr>
          <p:cNvPr id="317" name="Google Shape;317;p12"/>
          <p:cNvSpPr txBox="1"/>
          <p:nvPr/>
        </p:nvSpPr>
        <p:spPr>
          <a:xfrm>
            <a:off x="0" y="1138535"/>
            <a:ext cx="89916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Twentieth Century"/>
                <a:ea typeface="Twentieth Century"/>
                <a:cs typeface="Twentieth Century"/>
                <a:sym typeface="Twentieth Century"/>
              </a:rPr>
              <a:t>Difference in temperature between two different locations in a stream</a:t>
            </a:r>
            <a:endParaRPr/>
          </a:p>
        </p:txBody>
      </p:sp>
      <p:grpSp>
        <p:nvGrpSpPr>
          <p:cNvPr id="318" name="Google Shape;318;p12"/>
          <p:cNvGrpSpPr/>
          <p:nvPr/>
        </p:nvGrpSpPr>
        <p:grpSpPr>
          <a:xfrm>
            <a:off x="425580" y="1828800"/>
            <a:ext cx="8108822" cy="4795838"/>
            <a:chOff x="1345349" y="1087537"/>
            <a:chExt cx="6731852" cy="5537852"/>
          </a:xfrm>
        </p:grpSpPr>
        <p:sp>
          <p:nvSpPr>
            <p:cNvPr id="319" name="Google Shape;319;p12"/>
            <p:cNvSpPr/>
            <p:nvPr/>
          </p:nvSpPr>
          <p:spPr>
            <a:xfrm>
              <a:off x="1371600" y="1175527"/>
              <a:ext cx="3276360" cy="2590196"/>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196850" lvl="0" marL="342900" marR="0" rtl="0" algn="l">
                <a:spcBef>
                  <a:spcPts val="0"/>
                </a:spcBef>
                <a:spcAft>
                  <a:spcPts val="0"/>
                </a:spcAft>
                <a:buClr>
                  <a:schemeClr val="lt1"/>
                </a:buClr>
                <a:buSzPts val="2300"/>
                <a:buFont typeface="Arial"/>
                <a:buNone/>
              </a:pPr>
              <a:r>
                <a:t/>
              </a:r>
              <a:endParaRPr b="0" i="0" sz="2300" u="none" cap="none" strike="noStrike">
                <a:solidFill>
                  <a:schemeClr val="dk1"/>
                </a:solidFill>
                <a:latin typeface="Twentieth Century"/>
                <a:ea typeface="Twentieth Century"/>
                <a:cs typeface="Twentieth Century"/>
                <a:sym typeface="Twentieth Century"/>
              </a:endParaRPr>
            </a:p>
            <a:p>
              <a:pPr indent="-196850" lvl="0" marL="342900" marR="0" rtl="0" algn="l">
                <a:spcBef>
                  <a:spcPts val="0"/>
                </a:spcBef>
                <a:spcAft>
                  <a:spcPts val="0"/>
                </a:spcAft>
                <a:buClr>
                  <a:schemeClr val="lt1"/>
                </a:buClr>
                <a:buSzPts val="2300"/>
                <a:buFont typeface="Arial"/>
                <a:buNone/>
              </a:pPr>
              <a:r>
                <a:t/>
              </a:r>
              <a:endParaRPr b="0" i="0" sz="2300" u="none" cap="none" strike="noStrike">
                <a:solidFill>
                  <a:schemeClr val="dk1"/>
                </a:solidFill>
                <a:latin typeface="Twentieth Century"/>
                <a:ea typeface="Twentieth Century"/>
                <a:cs typeface="Twentieth Century"/>
                <a:sym typeface="Twentieth Century"/>
              </a:endParaRPr>
            </a:p>
            <a:p>
              <a:pPr indent="-342900" lvl="0" marL="342900" marR="0" rtl="0" algn="l">
                <a:spcBef>
                  <a:spcPts val="0"/>
                </a:spcBef>
                <a:spcAft>
                  <a:spcPts val="0"/>
                </a:spcAft>
                <a:buClr>
                  <a:schemeClr val="dk1"/>
                </a:buClr>
                <a:buSzPts val="2300"/>
                <a:buFont typeface="Arial"/>
                <a:buChar char="•"/>
              </a:pPr>
              <a:r>
                <a:rPr b="0" i="0" lang="en-US" sz="2300" u="none" cap="none" strike="noStrike">
                  <a:solidFill>
                    <a:schemeClr val="dk1"/>
                  </a:solidFill>
                  <a:latin typeface="Twentieth Century"/>
                  <a:ea typeface="Twentieth Century"/>
                  <a:cs typeface="Twentieth Century"/>
                  <a:sym typeface="Twentieth Century"/>
                </a:rPr>
                <a:t>Warm water holds less oxygen than cold water.</a:t>
              </a:r>
              <a:endParaRPr/>
            </a:p>
            <a:p>
              <a:pPr indent="-342900" lvl="0" marL="342900" marR="0" rtl="0" algn="l">
                <a:spcBef>
                  <a:spcPts val="0"/>
                </a:spcBef>
                <a:spcAft>
                  <a:spcPts val="0"/>
                </a:spcAft>
                <a:buClr>
                  <a:schemeClr val="dk1"/>
                </a:buClr>
                <a:buSzPts val="2300"/>
                <a:buFont typeface="Arial"/>
                <a:buChar char="•"/>
              </a:pPr>
              <a:r>
                <a:rPr b="0" i="0" lang="en-US" sz="2300" u="none" cap="none" strike="noStrike">
                  <a:solidFill>
                    <a:schemeClr val="dk1"/>
                  </a:solidFill>
                  <a:latin typeface="Twentieth Century"/>
                  <a:ea typeface="Twentieth Century"/>
                  <a:cs typeface="Twentieth Century"/>
                  <a:sym typeface="Twentieth Century"/>
                </a:rPr>
                <a:t>Organisms can’t tolerate sudden temperature fluctuations. </a:t>
              </a:r>
              <a:endParaRPr/>
            </a:p>
            <a:p>
              <a:pPr indent="0" lvl="0" marL="0" marR="0" rtl="0" algn="ctr">
                <a:spcBef>
                  <a:spcPts val="0"/>
                </a:spcBef>
                <a:spcAft>
                  <a:spcPts val="0"/>
                </a:spcAft>
                <a:buNone/>
              </a:pPr>
              <a:r>
                <a:t/>
              </a:r>
              <a:endParaRPr b="0" i="0" sz="2300" u="none" cap="none" strike="noStrike">
                <a:solidFill>
                  <a:schemeClr val="dk1"/>
                </a:solidFill>
                <a:latin typeface="Twentieth Century"/>
                <a:ea typeface="Twentieth Century"/>
                <a:cs typeface="Twentieth Century"/>
                <a:sym typeface="Twentieth Century"/>
              </a:endParaRPr>
            </a:p>
          </p:txBody>
        </p:sp>
        <p:sp>
          <p:nvSpPr>
            <p:cNvPr id="320" name="Google Shape;320;p12"/>
            <p:cNvSpPr/>
            <p:nvPr/>
          </p:nvSpPr>
          <p:spPr>
            <a:xfrm>
              <a:off x="4800840" y="1188359"/>
              <a:ext cx="3276360" cy="2592030"/>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&lt; 5°C change in less than one mile length</a:t>
              </a:r>
              <a:endParaRPr/>
            </a:p>
          </p:txBody>
        </p:sp>
        <p:sp>
          <p:nvSpPr>
            <p:cNvPr id="321" name="Google Shape;321;p12"/>
            <p:cNvSpPr/>
            <p:nvPr/>
          </p:nvSpPr>
          <p:spPr>
            <a:xfrm>
              <a:off x="1345349" y="4035192"/>
              <a:ext cx="3276360" cy="2590197"/>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 Celsius</a:t>
              </a:r>
              <a:endParaRPr/>
            </a:p>
          </p:txBody>
        </p:sp>
        <p:sp>
          <p:nvSpPr>
            <p:cNvPr id="322" name="Google Shape;322;p12"/>
            <p:cNvSpPr/>
            <p:nvPr/>
          </p:nvSpPr>
          <p:spPr>
            <a:xfrm>
              <a:off x="4922639" y="4035192"/>
              <a:ext cx="3154562" cy="2590197"/>
            </a:xfrm>
            <a:prstGeom prst="roundRect">
              <a:avLst>
                <a:gd fmla="val 16667" name="adj"/>
              </a:avLst>
            </a:prstGeom>
            <a:solidFill>
              <a:srgbClr val="E8F2CF"/>
            </a:solidFill>
            <a:ln>
              <a:noFill/>
            </a:ln>
          </p:spPr>
          <p:txBody>
            <a:bodyPr anchorCtr="0" anchor="ctr" bIns="45700" lIns="91425" spcFirstLastPara="1" rIns="91425" wrap="square" tIns="45700">
              <a:noAutofit/>
            </a:bodyPr>
            <a:lstStyle/>
            <a:p>
              <a:pPr indent="-171450" lvl="0" marL="285750" marR="0" rtl="0" algn="l">
                <a:spcBef>
                  <a:spcPts val="0"/>
                </a:spcBef>
                <a:spcAft>
                  <a:spcPts val="0"/>
                </a:spcAft>
                <a:buClr>
                  <a:schemeClr val="lt1"/>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285750" lvl="0" marL="2857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wentieth Century"/>
                  <a:ea typeface="Twentieth Century"/>
                  <a:cs typeface="Twentieth Century"/>
                  <a:sym typeface="Twentieth Century"/>
                </a:rPr>
                <a:t>lack of stream bank vegetation</a:t>
              </a:r>
              <a:endParaRPr/>
            </a:p>
            <a:p>
              <a:pPr indent="-285750" lvl="0" marL="2857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wentieth Century"/>
                  <a:ea typeface="Twentieth Century"/>
                  <a:cs typeface="Twentieth Century"/>
                  <a:sym typeface="Twentieth Century"/>
                </a:rPr>
                <a:t>Impound water (like a dam)</a:t>
              </a:r>
              <a:endParaRPr/>
            </a:p>
            <a:p>
              <a:pPr indent="-285750" lvl="0" marL="2857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wentieth Century"/>
                  <a:ea typeface="Twentieth Century"/>
                  <a:cs typeface="Twentieth Century"/>
                  <a:sym typeface="Twentieth Century"/>
                </a:rPr>
                <a:t>Runoff from impervious surfaces such as parking lots</a:t>
              </a:r>
              <a:endParaRPr/>
            </a:p>
            <a:p>
              <a:pPr indent="-285750" lvl="0" marL="2857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wentieth Century"/>
                  <a:ea typeface="Twentieth Century"/>
                  <a:cs typeface="Twentieth Century"/>
                  <a:sym typeface="Twentieth Century"/>
                </a:rPr>
                <a:t>Discharged heated water we have used for cooling</a:t>
              </a:r>
              <a:endParaRPr/>
            </a:p>
          </p:txBody>
        </p:sp>
        <p:sp>
          <p:nvSpPr>
            <p:cNvPr id="323" name="Google Shape;323;p12"/>
            <p:cNvSpPr txBox="1"/>
            <p:nvPr/>
          </p:nvSpPr>
          <p:spPr>
            <a:xfrm>
              <a:off x="2136475" y="1087537"/>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Importance</a:t>
              </a:r>
              <a:endParaRPr/>
            </a:p>
          </p:txBody>
        </p:sp>
        <p:sp>
          <p:nvSpPr>
            <p:cNvPr id="324" name="Google Shape;324;p12"/>
            <p:cNvSpPr txBox="1"/>
            <p:nvPr/>
          </p:nvSpPr>
          <p:spPr>
            <a:xfrm>
              <a:off x="4962525" y="1186190"/>
              <a:ext cx="2952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Acceptable Levels</a:t>
              </a:r>
              <a:endParaRPr/>
            </a:p>
          </p:txBody>
        </p:sp>
        <p:sp>
          <p:nvSpPr>
            <p:cNvPr id="325" name="Google Shape;325;p12"/>
            <p:cNvSpPr txBox="1"/>
            <p:nvPr/>
          </p:nvSpPr>
          <p:spPr>
            <a:xfrm>
              <a:off x="1657350" y="4046754"/>
              <a:ext cx="27051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Units of Measure</a:t>
              </a:r>
              <a:endParaRPr/>
            </a:p>
          </p:txBody>
        </p:sp>
        <p:sp>
          <p:nvSpPr>
            <p:cNvPr id="326" name="Google Shape;326;p12"/>
            <p:cNvSpPr txBox="1"/>
            <p:nvPr/>
          </p:nvSpPr>
          <p:spPr>
            <a:xfrm>
              <a:off x="5524500" y="4046754"/>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Caused by:</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13"/>
          <p:cNvPicPr preferRelativeResize="0"/>
          <p:nvPr/>
        </p:nvPicPr>
        <p:blipFill rotWithShape="1">
          <a:blip r:embed="rId3">
            <a:alphaModFix/>
          </a:blip>
          <a:srcRect b="0" l="0" r="0" t="0"/>
          <a:stretch/>
        </p:blipFill>
        <p:spPr>
          <a:xfrm>
            <a:off x="381000" y="446088"/>
            <a:ext cx="5737225" cy="3810000"/>
          </a:xfrm>
          <a:prstGeom prst="roundRect">
            <a:avLst>
              <a:gd fmla="val 8594" name="adj"/>
            </a:avLst>
          </a:prstGeom>
          <a:solidFill>
            <a:srgbClr val="ECECEC"/>
          </a:solidFill>
          <a:ln>
            <a:noFill/>
          </a:ln>
        </p:spPr>
      </p:pic>
      <p:pic>
        <p:nvPicPr>
          <p:cNvPr id="333" name="Google Shape;333;p13"/>
          <p:cNvPicPr preferRelativeResize="0"/>
          <p:nvPr/>
        </p:nvPicPr>
        <p:blipFill rotWithShape="1">
          <a:blip r:embed="rId4">
            <a:alphaModFix/>
          </a:blip>
          <a:srcRect b="0" l="0" r="0" t="0"/>
          <a:stretch/>
        </p:blipFill>
        <p:spPr>
          <a:xfrm>
            <a:off x="3048000" y="3810000"/>
            <a:ext cx="5830888" cy="2471738"/>
          </a:xfrm>
          <a:prstGeom prst="roundRect">
            <a:avLst>
              <a:gd fmla="val 8594" name="adj"/>
            </a:avLst>
          </a:prstGeom>
          <a:solidFill>
            <a:srgbClr val="ECECEC"/>
          </a:solidFill>
          <a:ln>
            <a:noFill/>
          </a:ln>
        </p:spPr>
      </p:pic>
      <p:sp>
        <p:nvSpPr>
          <p:cNvPr id="334" name="Google Shape;334;p13"/>
          <p:cNvSpPr/>
          <p:nvPr/>
        </p:nvSpPr>
        <p:spPr>
          <a:xfrm rot="5400000">
            <a:off x="1896690" y="4630222"/>
            <a:ext cx="1702688" cy="2448067"/>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335" name="Google Shape;335;p13"/>
          <p:cNvSpPr txBox="1"/>
          <p:nvPr/>
        </p:nvSpPr>
        <p:spPr>
          <a:xfrm>
            <a:off x="1657523" y="5105400"/>
            <a:ext cx="2152477"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Unhealthy stream bank vegetation</a:t>
            </a:r>
            <a:endParaRPr/>
          </a:p>
        </p:txBody>
      </p:sp>
      <p:sp>
        <p:nvSpPr>
          <p:cNvPr id="336" name="Google Shape;336;p13"/>
          <p:cNvSpPr/>
          <p:nvPr/>
        </p:nvSpPr>
        <p:spPr>
          <a:xfrm>
            <a:off x="5097889" y="675831"/>
            <a:ext cx="2514600" cy="1905794"/>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337" name="Google Shape;337;p13"/>
          <p:cNvSpPr txBox="1"/>
          <p:nvPr/>
        </p:nvSpPr>
        <p:spPr>
          <a:xfrm>
            <a:off x="5212189" y="935784"/>
            <a:ext cx="2286000" cy="1385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Healthy stream bank vegetation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4"/>
          <p:cNvSpPr/>
          <p:nvPr/>
        </p:nvSpPr>
        <p:spPr>
          <a:xfrm>
            <a:off x="454025" y="989806"/>
            <a:ext cx="2514600" cy="1905794"/>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Twentieth Century"/>
              <a:ea typeface="Twentieth Century"/>
              <a:cs typeface="Twentieth Century"/>
              <a:sym typeface="Twentieth Century"/>
            </a:endParaRPr>
          </a:p>
        </p:txBody>
      </p:sp>
      <p:pic>
        <p:nvPicPr>
          <p:cNvPr id="344" name="Google Shape;344;p14"/>
          <p:cNvPicPr preferRelativeResize="0"/>
          <p:nvPr/>
        </p:nvPicPr>
        <p:blipFill rotWithShape="1">
          <a:blip r:embed="rId3">
            <a:alphaModFix/>
          </a:blip>
          <a:srcRect b="0" l="0" r="0" t="0"/>
          <a:stretch/>
        </p:blipFill>
        <p:spPr>
          <a:xfrm>
            <a:off x="3429000" y="341313"/>
            <a:ext cx="5310188" cy="3554412"/>
          </a:xfrm>
          <a:prstGeom prst="roundRect">
            <a:avLst>
              <a:gd fmla="val 8594" name="adj"/>
            </a:avLst>
          </a:prstGeom>
          <a:solidFill>
            <a:srgbClr val="ECECEC"/>
          </a:solidFill>
          <a:ln>
            <a:noFill/>
          </a:ln>
        </p:spPr>
      </p:pic>
      <p:sp>
        <p:nvSpPr>
          <p:cNvPr id="345" name="Google Shape;345;p14"/>
          <p:cNvSpPr txBox="1"/>
          <p:nvPr/>
        </p:nvSpPr>
        <p:spPr>
          <a:xfrm>
            <a:off x="644525" y="1267361"/>
            <a:ext cx="2133600"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Twentieth Century"/>
                <a:ea typeface="Twentieth Century"/>
                <a:cs typeface="Twentieth Century"/>
                <a:sym typeface="Twentieth Century"/>
              </a:rPr>
              <a:t>Heated water from pavement directly enters storm drain/streams.</a:t>
            </a:r>
            <a:endParaRPr/>
          </a:p>
        </p:txBody>
      </p:sp>
      <p:cxnSp>
        <p:nvCxnSpPr>
          <p:cNvPr id="346" name="Google Shape;346;p14"/>
          <p:cNvCxnSpPr/>
          <p:nvPr/>
        </p:nvCxnSpPr>
        <p:spPr>
          <a:xfrm>
            <a:off x="2968625" y="2118519"/>
            <a:ext cx="2614500" cy="913500"/>
          </a:xfrm>
          <a:prstGeom prst="bentConnector3">
            <a:avLst>
              <a:gd fmla="val 50000" name="adj1"/>
            </a:avLst>
          </a:prstGeom>
          <a:noFill/>
          <a:ln cap="flat" cmpd="sng" w="76200">
            <a:solidFill>
              <a:srgbClr val="112951"/>
            </a:solidFill>
            <a:prstDash val="solid"/>
            <a:round/>
            <a:headEnd len="sm" w="sm" type="none"/>
            <a:tailEnd len="med" w="med" type="triangle"/>
          </a:ln>
        </p:spPr>
      </p:cxnSp>
      <p:pic>
        <p:nvPicPr>
          <p:cNvPr id="347" name="Google Shape;347;p14"/>
          <p:cNvPicPr preferRelativeResize="0"/>
          <p:nvPr/>
        </p:nvPicPr>
        <p:blipFill rotWithShape="1">
          <a:blip r:embed="rId4">
            <a:alphaModFix/>
          </a:blip>
          <a:srcRect b="0" l="0" r="0" t="0"/>
          <a:stretch/>
        </p:blipFill>
        <p:spPr>
          <a:xfrm>
            <a:off x="381000" y="3397250"/>
            <a:ext cx="4500563" cy="3375025"/>
          </a:xfrm>
          <a:prstGeom prst="roundRect">
            <a:avLst>
              <a:gd fmla="val 8594" name="adj"/>
            </a:avLst>
          </a:prstGeom>
          <a:solidFill>
            <a:srgbClr val="ECECEC"/>
          </a:solidFill>
          <a:ln>
            <a:noFill/>
          </a:ln>
        </p:spPr>
      </p:pic>
      <p:sp>
        <p:nvSpPr>
          <p:cNvPr id="348" name="Google Shape;348;p14"/>
          <p:cNvSpPr/>
          <p:nvPr/>
        </p:nvSpPr>
        <p:spPr>
          <a:xfrm>
            <a:off x="5105400" y="4381103"/>
            <a:ext cx="2514600" cy="1905794"/>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349" name="Google Shape;349;p14"/>
          <p:cNvSpPr txBox="1"/>
          <p:nvPr/>
        </p:nvSpPr>
        <p:spPr>
          <a:xfrm>
            <a:off x="5295900" y="4672280"/>
            <a:ext cx="2133600"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Twentieth Century"/>
                <a:ea typeface="Twentieth Century"/>
                <a:cs typeface="Twentieth Century"/>
                <a:sym typeface="Twentieth Century"/>
              </a:rPr>
              <a:t>One solution is installing green buffers to slow water down.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5"/>
          <p:cNvSpPr txBox="1"/>
          <p:nvPr>
            <p:ph type="title"/>
          </p:nvPr>
        </p:nvSpPr>
        <p:spPr>
          <a:xfrm>
            <a:off x="342900" y="419100"/>
            <a:ext cx="8458200" cy="914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6699"/>
                </a:solidFill>
              </a:rPr>
              <a:t>FECAL COLIFORM</a:t>
            </a:r>
            <a:endParaRPr/>
          </a:p>
        </p:txBody>
      </p:sp>
      <p:sp>
        <p:nvSpPr>
          <p:cNvPr id="356" name="Google Shape;356;p15"/>
          <p:cNvSpPr txBox="1"/>
          <p:nvPr/>
        </p:nvSpPr>
        <p:spPr>
          <a:xfrm>
            <a:off x="2117725" y="2779713"/>
            <a:ext cx="1692275"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357" name="Google Shape;357;p15"/>
          <p:cNvSpPr txBox="1"/>
          <p:nvPr/>
        </p:nvSpPr>
        <p:spPr>
          <a:xfrm>
            <a:off x="1114425" y="1131888"/>
            <a:ext cx="6915150"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Twentieth Century"/>
                <a:ea typeface="Twentieth Century"/>
                <a:cs typeface="Twentieth Century"/>
                <a:sym typeface="Twentieth Century"/>
              </a:rPr>
              <a:t>Bacteria from feces of humans and other vertebrate animals</a:t>
            </a:r>
            <a:endParaRPr/>
          </a:p>
        </p:txBody>
      </p:sp>
      <p:grpSp>
        <p:nvGrpSpPr>
          <p:cNvPr id="358" name="Google Shape;358;p15"/>
          <p:cNvGrpSpPr/>
          <p:nvPr/>
        </p:nvGrpSpPr>
        <p:grpSpPr>
          <a:xfrm>
            <a:off x="342900" y="2133600"/>
            <a:ext cx="8458200" cy="4491038"/>
            <a:chOff x="1371600" y="1184693"/>
            <a:chExt cx="6705600" cy="5440696"/>
          </a:xfrm>
        </p:grpSpPr>
        <p:sp>
          <p:nvSpPr>
            <p:cNvPr id="359" name="Google Shape;359;p15"/>
            <p:cNvSpPr/>
            <p:nvPr/>
          </p:nvSpPr>
          <p:spPr>
            <a:xfrm>
              <a:off x="1371600" y="1184693"/>
              <a:ext cx="3276028" cy="2590533"/>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The presence of fecal contamination is an indicator of a potential health risk</a:t>
              </a:r>
              <a:r>
                <a:rPr b="0" i="0" lang="en-US" sz="2400" u="none" cap="none" strike="noStrike">
                  <a:solidFill>
                    <a:schemeClr val="lt1"/>
                  </a:solidFill>
                  <a:latin typeface="Twentieth Century"/>
                  <a:ea typeface="Twentieth Century"/>
                  <a:cs typeface="Twentieth Century"/>
                  <a:sym typeface="Twentieth Century"/>
                </a:rPr>
                <a:t>  </a:t>
              </a:r>
              <a:endParaRPr b="0" i="0" sz="2400" u="none" cap="none" strike="noStrike">
                <a:solidFill>
                  <a:schemeClr val="dk1"/>
                </a:solidFill>
                <a:latin typeface="Twentieth Century"/>
                <a:ea typeface="Twentieth Century"/>
                <a:cs typeface="Twentieth Century"/>
                <a:sym typeface="Twentieth Century"/>
              </a:endParaRPr>
            </a:p>
          </p:txBody>
        </p:sp>
        <p:sp>
          <p:nvSpPr>
            <p:cNvPr id="360" name="Google Shape;360;p15"/>
            <p:cNvSpPr/>
            <p:nvPr/>
          </p:nvSpPr>
          <p:spPr>
            <a:xfrm>
              <a:off x="4801172" y="1188539"/>
              <a:ext cx="3276028" cy="2590533"/>
            </a:xfrm>
            <a:prstGeom prst="roundRect">
              <a:avLst>
                <a:gd fmla="val 16667" name="adj"/>
              </a:avLst>
            </a:prstGeom>
            <a:solidFill>
              <a:srgbClr val="0070C0"/>
            </a:solid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0 for drinking water; &lt; 235 for swimming</a:t>
              </a:r>
              <a:endParaRPr/>
            </a:p>
          </p:txBody>
        </p:sp>
        <p:sp>
          <p:nvSpPr>
            <p:cNvPr id="361" name="Google Shape;361;p15"/>
            <p:cNvSpPr/>
            <p:nvPr/>
          </p:nvSpPr>
          <p:spPr>
            <a:xfrm>
              <a:off x="1371600" y="4034856"/>
              <a:ext cx="3276028" cy="2590533"/>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Colonies/100 mL</a:t>
              </a:r>
              <a:endParaRPr/>
            </a:p>
          </p:txBody>
        </p:sp>
        <p:sp>
          <p:nvSpPr>
            <p:cNvPr id="362" name="Google Shape;362;p15"/>
            <p:cNvSpPr/>
            <p:nvPr/>
          </p:nvSpPr>
          <p:spPr>
            <a:xfrm>
              <a:off x="4801172" y="3994469"/>
              <a:ext cx="3276028" cy="2590532"/>
            </a:xfrm>
            <a:prstGeom prst="roundRect">
              <a:avLst>
                <a:gd fmla="val 16667" name="adj"/>
              </a:avLst>
            </a:prstGeom>
            <a:solidFill>
              <a:srgbClr val="E8F2CF"/>
            </a:solid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Fecal Contamination</a:t>
              </a:r>
              <a:endParaRPr/>
            </a:p>
          </p:txBody>
        </p:sp>
        <p:sp>
          <p:nvSpPr>
            <p:cNvPr id="363" name="Google Shape;363;p15"/>
            <p:cNvSpPr txBox="1"/>
            <p:nvPr/>
          </p:nvSpPr>
          <p:spPr>
            <a:xfrm>
              <a:off x="2095500" y="1186190"/>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Importance</a:t>
              </a:r>
              <a:endParaRPr/>
            </a:p>
          </p:txBody>
        </p:sp>
        <p:sp>
          <p:nvSpPr>
            <p:cNvPr id="364" name="Google Shape;364;p15"/>
            <p:cNvSpPr txBox="1"/>
            <p:nvPr/>
          </p:nvSpPr>
          <p:spPr>
            <a:xfrm>
              <a:off x="4962525" y="1186190"/>
              <a:ext cx="2952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Acceptable Levels</a:t>
              </a:r>
              <a:endParaRPr/>
            </a:p>
          </p:txBody>
        </p:sp>
        <p:sp>
          <p:nvSpPr>
            <p:cNvPr id="365" name="Google Shape;365;p15"/>
            <p:cNvSpPr txBox="1"/>
            <p:nvPr/>
          </p:nvSpPr>
          <p:spPr>
            <a:xfrm>
              <a:off x="1657350" y="4046754"/>
              <a:ext cx="27051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Units of Measure</a:t>
              </a:r>
              <a:endParaRPr/>
            </a:p>
          </p:txBody>
        </p:sp>
        <p:sp>
          <p:nvSpPr>
            <p:cNvPr id="366" name="Google Shape;366;p15"/>
            <p:cNvSpPr txBox="1"/>
            <p:nvPr/>
          </p:nvSpPr>
          <p:spPr>
            <a:xfrm>
              <a:off x="5524500" y="4046754"/>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Caused by:</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16"/>
          <p:cNvPicPr preferRelativeResize="0"/>
          <p:nvPr/>
        </p:nvPicPr>
        <p:blipFill rotWithShape="1">
          <a:blip r:embed="rId3">
            <a:alphaModFix/>
          </a:blip>
          <a:srcRect b="0" l="0" r="0" t="0"/>
          <a:stretch/>
        </p:blipFill>
        <p:spPr>
          <a:xfrm>
            <a:off x="290099" y="207152"/>
            <a:ext cx="4498191" cy="3587563"/>
          </a:xfrm>
          <a:prstGeom prst="roundRect">
            <a:avLst>
              <a:gd fmla="val 8594" name="adj"/>
            </a:avLst>
          </a:prstGeom>
          <a:solidFill>
            <a:srgbClr val="ECECEC"/>
          </a:solidFill>
          <a:ln>
            <a:noFill/>
          </a:ln>
        </p:spPr>
      </p:pic>
      <p:sp>
        <p:nvSpPr>
          <p:cNvPr id="373" name="Google Shape;373;p16"/>
          <p:cNvSpPr/>
          <p:nvPr/>
        </p:nvSpPr>
        <p:spPr>
          <a:xfrm>
            <a:off x="4890843" y="207152"/>
            <a:ext cx="4062657" cy="2383648"/>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374" name="Google Shape;374;p16"/>
          <p:cNvSpPr/>
          <p:nvPr/>
        </p:nvSpPr>
        <p:spPr>
          <a:xfrm>
            <a:off x="4928944" y="246607"/>
            <a:ext cx="3910256"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On an average day, the facility treats close to 300 million gallons of wastewater and has the ability to treat over 1 billion gallons a day at peak flow. </a:t>
            </a:r>
            <a:endParaRPr/>
          </a:p>
        </p:txBody>
      </p:sp>
      <p:sp>
        <p:nvSpPr>
          <p:cNvPr id="375" name="Google Shape;375;p16"/>
          <p:cNvSpPr txBox="1"/>
          <p:nvPr/>
        </p:nvSpPr>
        <p:spPr>
          <a:xfrm>
            <a:off x="467720" y="3794715"/>
            <a:ext cx="442312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1"/>
                </a:solidFill>
                <a:latin typeface="Twentieth Century"/>
                <a:ea typeface="Twentieth Century"/>
                <a:cs typeface="Twentieth Century"/>
                <a:sym typeface="Twentieth Century"/>
              </a:rPr>
              <a:t>Blue Plains Wastewater Treatment Plant</a:t>
            </a:r>
            <a:endParaRPr/>
          </a:p>
        </p:txBody>
      </p:sp>
      <p:sp>
        <p:nvSpPr>
          <p:cNvPr id="376" name="Google Shape;376;p16"/>
          <p:cNvSpPr/>
          <p:nvPr/>
        </p:nvSpPr>
        <p:spPr>
          <a:xfrm>
            <a:off x="344932" y="4206110"/>
            <a:ext cx="4472401" cy="2199376"/>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377" name="Google Shape;377;p16"/>
          <p:cNvSpPr/>
          <p:nvPr/>
        </p:nvSpPr>
        <p:spPr>
          <a:xfrm>
            <a:off x="2057399" y="4317404"/>
            <a:ext cx="24384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0" i="0" sz="1800" u="none" cap="none" strike="noStrike">
              <a:solidFill>
                <a:schemeClr val="dk1"/>
              </a:solidFill>
              <a:latin typeface="Twentieth Century"/>
              <a:ea typeface="Twentieth Century"/>
              <a:cs typeface="Twentieth Century"/>
              <a:sym typeface="Twentieth Century"/>
            </a:endParaRPr>
          </a:p>
        </p:txBody>
      </p:sp>
      <p:pic>
        <p:nvPicPr>
          <p:cNvPr id="378" name="Google Shape;378;p16"/>
          <p:cNvPicPr preferRelativeResize="0"/>
          <p:nvPr/>
        </p:nvPicPr>
        <p:blipFill rotWithShape="1">
          <a:blip r:embed="rId4">
            <a:alphaModFix/>
          </a:blip>
          <a:srcRect b="0" l="0" r="0" t="0"/>
          <a:stretch/>
        </p:blipFill>
        <p:spPr>
          <a:xfrm>
            <a:off x="5054991" y="2819400"/>
            <a:ext cx="3898510" cy="3586086"/>
          </a:xfrm>
          <a:prstGeom prst="roundRect">
            <a:avLst>
              <a:gd fmla="val 8594" name="adj"/>
            </a:avLst>
          </a:prstGeom>
          <a:solidFill>
            <a:srgbClr val="ECECEC"/>
          </a:solidFill>
          <a:ln>
            <a:noFill/>
          </a:ln>
        </p:spPr>
      </p:pic>
      <p:sp>
        <p:nvSpPr>
          <p:cNvPr id="379" name="Google Shape;379;p16"/>
          <p:cNvSpPr/>
          <p:nvPr/>
        </p:nvSpPr>
        <p:spPr>
          <a:xfrm>
            <a:off x="329392" y="4290148"/>
            <a:ext cx="4419600" cy="2031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rgbClr val="000000"/>
                </a:solidFill>
                <a:latin typeface="Twentieth Century"/>
                <a:ea typeface="Twentieth Century"/>
                <a:cs typeface="Twentieth Century"/>
                <a:sym typeface="Twentieth Century"/>
              </a:rPr>
              <a:t>3 billion gallons of raw sewage overflows into Rock Creek, Anacostia and the Potomac Rivers on an annual basis. </a:t>
            </a:r>
            <a:r>
              <a:rPr b="0" i="0" lang="en-US" sz="1800" u="none" cap="none" strike="noStrike">
                <a:solidFill>
                  <a:schemeClr val="dk1"/>
                </a:solidFill>
                <a:latin typeface="Twentieth Century"/>
                <a:ea typeface="Twentieth Century"/>
                <a:cs typeface="Twentieth Century"/>
                <a:sym typeface="Twentieth Century"/>
              </a:rPr>
              <a:t>When heavy rain occurs, the sewers are designed to let the excess flow, which is a mixture of stormwater and sanitary wastes. This excess flow is called combined sewer overflow or CSO.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17"/>
          <p:cNvPicPr preferRelativeResize="0"/>
          <p:nvPr/>
        </p:nvPicPr>
        <p:blipFill rotWithShape="1">
          <a:blip r:embed="rId3">
            <a:alphaModFix/>
          </a:blip>
          <a:srcRect b="0" l="0" r="0" t="0"/>
          <a:stretch/>
        </p:blipFill>
        <p:spPr>
          <a:xfrm>
            <a:off x="1037089" y="152400"/>
            <a:ext cx="7299418" cy="5638800"/>
          </a:xfrm>
          <a:prstGeom prst="roundRect">
            <a:avLst>
              <a:gd fmla="val 8594" name="adj"/>
            </a:avLst>
          </a:prstGeom>
          <a:solidFill>
            <a:srgbClr val="ECECEC"/>
          </a:solidFill>
          <a:ln>
            <a:noFill/>
          </a:ln>
        </p:spPr>
      </p:pic>
      <p:sp>
        <p:nvSpPr>
          <p:cNvPr id="386" name="Google Shape;386;p17"/>
          <p:cNvSpPr/>
          <p:nvPr/>
        </p:nvSpPr>
        <p:spPr>
          <a:xfrm>
            <a:off x="1172073" y="5969147"/>
            <a:ext cx="7029450" cy="747636"/>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387" name="Google Shape;387;p17"/>
          <p:cNvSpPr/>
          <p:nvPr/>
        </p:nvSpPr>
        <p:spPr>
          <a:xfrm>
            <a:off x="1243988" y="6019863"/>
            <a:ext cx="6885600" cy="646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rgbClr val="000000"/>
                </a:solidFill>
                <a:latin typeface="Twentieth Century"/>
                <a:ea typeface="Twentieth Century"/>
                <a:cs typeface="Twentieth Century"/>
                <a:sym typeface="Twentieth Century"/>
              </a:rPr>
              <a:t>The Combined sewer overflow system has been in operation in DC since the 1930s. </a:t>
            </a:r>
            <a:r>
              <a:rPr b="0" i="0" lang="en-US" sz="1800" u="none" cap="none" strike="noStrike">
                <a:solidFill>
                  <a:schemeClr val="dk1"/>
                </a:solidFill>
                <a:latin typeface="Twentieth Century"/>
                <a:ea typeface="Twentieth Century"/>
                <a:cs typeface="Twentieth Century"/>
                <a:sym typeface="Twentieth Century"/>
              </a:rPr>
              <a:t>About 750 communities around the country still use this system.</a:t>
            </a:r>
            <a:endParaRPr b="0" i="0" sz="180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18"/>
          <p:cNvPicPr preferRelativeResize="0"/>
          <p:nvPr/>
        </p:nvPicPr>
        <p:blipFill rotWithShape="1">
          <a:blip r:embed="rId3">
            <a:alphaModFix/>
          </a:blip>
          <a:srcRect b="0" l="0" r="0" t="0"/>
          <a:stretch/>
        </p:blipFill>
        <p:spPr>
          <a:xfrm>
            <a:off x="1143000" y="177421"/>
            <a:ext cx="6882063" cy="4623179"/>
          </a:xfrm>
          <a:prstGeom prst="roundRect">
            <a:avLst>
              <a:gd fmla="val 8594" name="adj"/>
            </a:avLst>
          </a:prstGeom>
          <a:solidFill>
            <a:srgbClr val="ECECEC"/>
          </a:solidFill>
          <a:ln>
            <a:noFill/>
          </a:ln>
        </p:spPr>
      </p:pic>
      <p:sp>
        <p:nvSpPr>
          <p:cNvPr id="393" name="Google Shape;393;p18"/>
          <p:cNvSpPr/>
          <p:nvPr/>
        </p:nvSpPr>
        <p:spPr>
          <a:xfrm>
            <a:off x="1143000" y="4876800"/>
            <a:ext cx="6882063" cy="1905000"/>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394" name="Google Shape;394;p18"/>
          <p:cNvSpPr/>
          <p:nvPr/>
        </p:nvSpPr>
        <p:spPr>
          <a:xfrm>
            <a:off x="1104925" y="4952112"/>
            <a:ext cx="6958200" cy="1754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The new tunnel is a central piece of D.C.'s $2.6 billion Clean Rivers Project, a 20-year effort spanning 2005 to 2025. The goal is to get the Potomac and Anacostia rivers swimmable and fishable again. Storm water collected in drains off city streets will be channeled into the new 13-mile tunnel, which will run parallel to the rivers and empty into the soon-to-be expanded Blue Plains water treatment plant.</a:t>
            </a:r>
            <a:endParaRPr b="0" i="0" sz="180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19"/>
          <p:cNvSpPr txBox="1"/>
          <p:nvPr>
            <p:ph type="title"/>
          </p:nvPr>
        </p:nvSpPr>
        <p:spPr>
          <a:xfrm>
            <a:off x="2857500" y="152400"/>
            <a:ext cx="31242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cap="none">
                <a:solidFill>
                  <a:srgbClr val="0070C0"/>
                </a:solidFill>
              </a:rPr>
              <a:t>p</a:t>
            </a:r>
            <a:r>
              <a:rPr b="1" lang="en-US" sz="4000">
                <a:solidFill>
                  <a:srgbClr val="0070C0"/>
                </a:solidFill>
              </a:rPr>
              <a:t>H</a:t>
            </a:r>
            <a:endParaRPr/>
          </a:p>
        </p:txBody>
      </p:sp>
      <p:sp>
        <p:nvSpPr>
          <p:cNvPr id="401" name="Google Shape;401;p19"/>
          <p:cNvSpPr txBox="1"/>
          <p:nvPr/>
        </p:nvSpPr>
        <p:spPr>
          <a:xfrm>
            <a:off x="6003925" y="2855913"/>
            <a:ext cx="184150"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grpSp>
        <p:nvGrpSpPr>
          <p:cNvPr id="402" name="Google Shape;402;p19"/>
          <p:cNvGrpSpPr/>
          <p:nvPr/>
        </p:nvGrpSpPr>
        <p:grpSpPr>
          <a:xfrm>
            <a:off x="381000" y="1524000"/>
            <a:ext cx="8458200" cy="4491038"/>
            <a:chOff x="1371600" y="1184693"/>
            <a:chExt cx="6705600" cy="5440696"/>
          </a:xfrm>
        </p:grpSpPr>
        <p:sp>
          <p:nvSpPr>
            <p:cNvPr id="403" name="Google Shape;403;p19"/>
            <p:cNvSpPr/>
            <p:nvPr/>
          </p:nvSpPr>
          <p:spPr>
            <a:xfrm>
              <a:off x="1371600" y="1184693"/>
              <a:ext cx="3276028" cy="2590533"/>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chemeClr val="dk1"/>
                  </a:solidFill>
                  <a:latin typeface="Twentieth Century"/>
                  <a:ea typeface="Twentieth Century"/>
                  <a:cs typeface="Twentieth Century"/>
                  <a:sym typeface="Twentieth Century"/>
                </a:rPr>
                <a:t>pH outside of the acceptable range reduces the ability of organisms to survive, thereby reducing biodiversity.</a:t>
              </a:r>
              <a:endParaRPr/>
            </a:p>
          </p:txBody>
        </p:sp>
        <p:sp>
          <p:nvSpPr>
            <p:cNvPr id="404" name="Google Shape;404;p19"/>
            <p:cNvSpPr/>
            <p:nvPr/>
          </p:nvSpPr>
          <p:spPr>
            <a:xfrm>
              <a:off x="4801172" y="1188539"/>
              <a:ext cx="3276028" cy="2590533"/>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6.5-8.5</a:t>
              </a:r>
              <a:endParaRPr/>
            </a:p>
          </p:txBody>
        </p:sp>
        <p:sp>
          <p:nvSpPr>
            <p:cNvPr id="405" name="Google Shape;405;p19"/>
            <p:cNvSpPr/>
            <p:nvPr/>
          </p:nvSpPr>
          <p:spPr>
            <a:xfrm>
              <a:off x="1371600" y="4034856"/>
              <a:ext cx="3276028" cy="2590533"/>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342900" lvl="0" marL="342900" marR="0" rtl="0" algn="ctr">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Ranges from 0 -14 </a:t>
              </a:r>
              <a:endParaRPr/>
            </a:p>
            <a:p>
              <a:pPr indent="-342900" lvl="0" marL="342900" marR="0" rtl="0" algn="ctr">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7 considered neutral </a:t>
              </a:r>
              <a:endParaRPr/>
            </a:p>
            <a:p>
              <a:pPr indent="-342900" lvl="0" marL="342900" marR="0" rtl="0" algn="ctr">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below 7 are considered acids </a:t>
              </a:r>
              <a:endParaRPr/>
            </a:p>
            <a:p>
              <a:pPr indent="-342900" lvl="0" marL="342900" marR="0" rtl="0" algn="ctr">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above 7 are considered bases</a:t>
              </a:r>
              <a:endParaRPr b="0" i="0" sz="1800" u="none" cap="none" strike="noStrike">
                <a:solidFill>
                  <a:schemeClr val="lt1"/>
                </a:solidFill>
                <a:latin typeface="Twentieth Century"/>
                <a:ea typeface="Twentieth Century"/>
                <a:cs typeface="Twentieth Century"/>
                <a:sym typeface="Twentieth Century"/>
              </a:endParaRPr>
            </a:p>
          </p:txBody>
        </p:sp>
        <p:sp>
          <p:nvSpPr>
            <p:cNvPr id="406" name="Google Shape;406;p19"/>
            <p:cNvSpPr/>
            <p:nvPr/>
          </p:nvSpPr>
          <p:spPr>
            <a:xfrm>
              <a:off x="4801172" y="3994469"/>
              <a:ext cx="3276028" cy="2590532"/>
            </a:xfrm>
            <a:prstGeom prst="roundRect">
              <a:avLst>
                <a:gd fmla="val 16667" name="adj"/>
              </a:avLst>
            </a:prstGeom>
            <a:solidFill>
              <a:srgbClr val="E8F2CF"/>
            </a:solidFill>
            <a:ln>
              <a:noFill/>
            </a:ln>
          </p:spPr>
          <p:txBody>
            <a:bodyPr anchorCtr="0" anchor="ctr" bIns="45700" lIns="91425" spcFirstLastPara="1" rIns="91425" wrap="square" tIns="45700">
              <a:noAutofit/>
            </a:bodyPr>
            <a:lstStyle/>
            <a:p>
              <a:pPr indent="-285750" lvl="0" marL="2857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Rainwater (acidic)</a:t>
              </a:r>
              <a:endParaRPr/>
            </a:p>
            <a:p>
              <a:pPr indent="-285750" lvl="0" marL="2857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Runoff from agricultural and industrial areas </a:t>
              </a:r>
              <a:endParaRPr/>
            </a:p>
          </p:txBody>
        </p:sp>
        <p:sp>
          <p:nvSpPr>
            <p:cNvPr id="407" name="Google Shape;407;p19"/>
            <p:cNvSpPr txBox="1"/>
            <p:nvPr/>
          </p:nvSpPr>
          <p:spPr>
            <a:xfrm>
              <a:off x="2095500" y="1186190"/>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Importance</a:t>
              </a:r>
              <a:endParaRPr/>
            </a:p>
          </p:txBody>
        </p:sp>
        <p:sp>
          <p:nvSpPr>
            <p:cNvPr id="408" name="Google Shape;408;p19"/>
            <p:cNvSpPr txBox="1"/>
            <p:nvPr/>
          </p:nvSpPr>
          <p:spPr>
            <a:xfrm>
              <a:off x="4962525" y="1186190"/>
              <a:ext cx="2952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Acceptable Levels</a:t>
              </a:r>
              <a:endParaRPr/>
            </a:p>
          </p:txBody>
        </p:sp>
        <p:sp>
          <p:nvSpPr>
            <p:cNvPr id="409" name="Google Shape;409;p19"/>
            <p:cNvSpPr txBox="1"/>
            <p:nvPr/>
          </p:nvSpPr>
          <p:spPr>
            <a:xfrm>
              <a:off x="1657350" y="4046754"/>
              <a:ext cx="27051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Units of Measure</a:t>
              </a:r>
              <a:endParaRPr/>
            </a:p>
          </p:txBody>
        </p:sp>
        <p:sp>
          <p:nvSpPr>
            <p:cNvPr id="410" name="Google Shape;410;p19"/>
            <p:cNvSpPr txBox="1"/>
            <p:nvPr/>
          </p:nvSpPr>
          <p:spPr>
            <a:xfrm>
              <a:off x="5524500" y="4046754"/>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Caused by:</a:t>
              </a:r>
              <a:endParaRPr/>
            </a:p>
          </p:txBody>
        </p:sp>
      </p:grpSp>
      <p:sp>
        <p:nvSpPr>
          <p:cNvPr id="411" name="Google Shape;411;p19"/>
          <p:cNvSpPr txBox="1"/>
          <p:nvPr/>
        </p:nvSpPr>
        <p:spPr>
          <a:xfrm>
            <a:off x="705154" y="959209"/>
            <a:ext cx="7926387"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Twentieth Century"/>
                <a:ea typeface="Twentieth Century"/>
                <a:cs typeface="Twentieth Century"/>
                <a:sym typeface="Twentieth Century"/>
              </a:rPr>
              <a:t>Acidity or Alkalinity caused by hydrogen ion (H+) concentration in sample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
          <p:cNvSpPr txBox="1"/>
          <p:nvPr>
            <p:ph type="title"/>
          </p:nvPr>
        </p:nvSpPr>
        <p:spPr>
          <a:xfrm>
            <a:off x="685800" y="619125"/>
            <a:ext cx="7772400" cy="15954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t/>
            </a:r>
            <a:endParaRPr/>
          </a:p>
        </p:txBody>
      </p:sp>
      <p:pic>
        <p:nvPicPr>
          <p:cNvPr id="174" name="Google Shape;174;p2"/>
          <p:cNvPicPr preferRelativeResize="0"/>
          <p:nvPr>
            <p:ph idx="1" type="body"/>
          </p:nvPr>
        </p:nvPicPr>
        <p:blipFill rotWithShape="1">
          <a:blip r:embed="rId3">
            <a:alphaModFix/>
          </a:blip>
          <a:srcRect b="0" l="0" r="0" t="0"/>
          <a:stretch/>
        </p:blipFill>
        <p:spPr>
          <a:xfrm>
            <a:off x="685800" y="605477"/>
            <a:ext cx="8030480" cy="6036483"/>
          </a:xfrm>
          <a:prstGeom prst="rect">
            <a:avLst/>
          </a:prstGeom>
          <a:noFill/>
          <a:ln>
            <a:noFill/>
          </a:ln>
        </p:spPr>
      </p:pic>
      <p:sp>
        <p:nvSpPr>
          <p:cNvPr id="175" name="Google Shape;175;p2"/>
          <p:cNvSpPr/>
          <p:nvPr/>
        </p:nvSpPr>
        <p:spPr>
          <a:xfrm>
            <a:off x="978524" y="10534"/>
            <a:ext cx="747967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5400" u="none" cap="none" strike="noStrike">
                <a:solidFill>
                  <a:schemeClr val="dk1"/>
                </a:solidFill>
                <a:latin typeface="Twentieth Century"/>
                <a:ea typeface="Twentieth Century"/>
                <a:cs typeface="Twentieth Century"/>
                <a:sym typeface="Twentieth Century"/>
              </a:rPr>
              <a:t>Potomac River Watershed</a:t>
            </a:r>
            <a:endParaRPr b="1" i="0" sz="5400" u="none" cap="none" strike="noStrike">
              <a:solidFill>
                <a:schemeClr val="dk1"/>
              </a:solidFill>
              <a:latin typeface="Twentieth Century"/>
              <a:ea typeface="Twentieth Century"/>
              <a:cs typeface="Twentieth Century"/>
              <a:sym typeface="Twentieth Century"/>
            </a:endParaRPr>
          </a:p>
        </p:txBody>
      </p:sp>
      <p:sp>
        <p:nvSpPr>
          <p:cNvPr id="176" name="Google Shape;176;p2"/>
          <p:cNvSpPr/>
          <p:nvPr/>
        </p:nvSpPr>
        <p:spPr>
          <a:xfrm>
            <a:off x="1482340" y="712136"/>
            <a:ext cx="617932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5400" u="none" cap="none" strike="noStrike">
                <a:solidFill>
                  <a:schemeClr val="dk1"/>
                </a:solidFill>
                <a:latin typeface="Twentieth Century"/>
                <a:ea typeface="Twentieth Century"/>
                <a:cs typeface="Twentieth Century"/>
                <a:sym typeface="Twentieth Century"/>
              </a:rPr>
              <a:t>1</a:t>
            </a:r>
            <a:r>
              <a:rPr b="1" i="0" lang="en-US" sz="5400" u="none" cap="none" strike="noStrike">
                <a:solidFill>
                  <a:schemeClr val="dk1"/>
                </a:solidFill>
                <a:latin typeface="Twentieth Century"/>
                <a:ea typeface="Twentieth Century"/>
                <a:cs typeface="Twentieth Century"/>
                <a:sym typeface="Twentieth Century"/>
              </a:rPr>
              <a:t>4,700 square miles</a:t>
            </a:r>
            <a:endParaRPr>
              <a:solidFill>
                <a:schemeClr val="dk1"/>
              </a:solidFill>
            </a:endParaRPr>
          </a:p>
        </p:txBody>
      </p:sp>
      <p:sp>
        <p:nvSpPr>
          <p:cNvPr id="177" name="Google Shape;177;p2"/>
          <p:cNvSpPr/>
          <p:nvPr/>
        </p:nvSpPr>
        <p:spPr>
          <a:xfrm>
            <a:off x="2020852" y="1482684"/>
            <a:ext cx="5102295"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5400" u="none" cap="none" strike="noStrike">
                <a:solidFill>
                  <a:schemeClr val="dk1"/>
                </a:solidFill>
                <a:latin typeface="Twentieth Century"/>
                <a:ea typeface="Twentieth Century"/>
                <a:cs typeface="Twentieth Century"/>
                <a:sym typeface="Twentieth Century"/>
              </a:rPr>
              <a:t>Four States + DC</a:t>
            </a:r>
            <a:endParaRPr b="1" i="0" sz="5400" u="none" cap="none" strike="noStrike">
              <a:solidFill>
                <a:schemeClr val="dk1"/>
              </a:solidFill>
              <a:latin typeface="Twentieth Century"/>
              <a:ea typeface="Twentieth Century"/>
              <a:cs typeface="Twentieth Century"/>
              <a:sym typeface="Twentieth Century"/>
            </a:endParaRPr>
          </a:p>
        </p:txBody>
      </p:sp>
      <p:sp>
        <p:nvSpPr>
          <p:cNvPr id="178" name="Google Shape;178;p2"/>
          <p:cNvSpPr/>
          <p:nvPr/>
        </p:nvSpPr>
        <p:spPr>
          <a:xfrm>
            <a:off x="1947573" y="2210014"/>
            <a:ext cx="5506933" cy="923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5400" u="none" cap="none" strike="noStrike">
                <a:solidFill>
                  <a:schemeClr val="accent5"/>
                </a:solidFill>
                <a:latin typeface="Twentieth Century"/>
                <a:ea typeface="Twentieth Century"/>
                <a:cs typeface="Twentieth Century"/>
                <a:sym typeface="Twentieth Century"/>
              </a:rPr>
              <a:t>5.8 million people</a:t>
            </a:r>
            <a:endParaRPr b="1" i="0" sz="5400" u="none" cap="none" strike="noStrike">
              <a:solidFill>
                <a:schemeClr val="accent5"/>
              </a:solidFill>
              <a:latin typeface="Twentieth Century"/>
              <a:ea typeface="Twentieth Century"/>
              <a:cs typeface="Twentieth Century"/>
              <a:sym typeface="Twentieth Centur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20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20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500"/>
                                        <p:tgtEl>
                                          <p:spTgt spid="178"/>
                                        </p:tgtEl>
                                        <p:attrNameLst>
                                          <p:attrName>ppt_w</p:attrName>
                                        </p:attrNameLst>
                                      </p:cBhvr>
                                      <p:tavLst>
                                        <p:tav fmla="" tm="0">
                                          <p:val>
                                            <p:strVal val="0"/>
                                          </p:val>
                                        </p:tav>
                                        <p:tav fmla="" tm="100000">
                                          <p:val>
                                            <p:strVal val="#ppt_w"/>
                                          </p:val>
                                        </p:tav>
                                      </p:tavLst>
                                    </p:anim>
                                    <p:anim calcmode="lin" valueType="num">
                                      <p:cBhvr additive="base">
                                        <p:cTn dur="500"/>
                                        <p:tgtEl>
                                          <p:spTgt spid="17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0"/>
          <p:cNvSpPr txBox="1"/>
          <p:nvPr>
            <p:ph type="title"/>
          </p:nvPr>
        </p:nvSpPr>
        <p:spPr>
          <a:xfrm>
            <a:off x="685800" y="619125"/>
            <a:ext cx="7772400" cy="15954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t/>
            </a:r>
            <a:endParaRPr/>
          </a:p>
        </p:txBody>
      </p:sp>
      <p:pic>
        <p:nvPicPr>
          <p:cNvPr id="417" name="Google Shape;417;p20"/>
          <p:cNvPicPr preferRelativeResize="0"/>
          <p:nvPr>
            <p:ph idx="1" type="body"/>
          </p:nvPr>
        </p:nvPicPr>
        <p:blipFill rotWithShape="1">
          <a:blip r:embed="rId3">
            <a:alphaModFix/>
          </a:blip>
          <a:srcRect b="0" l="0" r="0" t="0"/>
          <a:stretch/>
        </p:blipFill>
        <p:spPr>
          <a:xfrm>
            <a:off x="152400" y="1752600"/>
            <a:ext cx="8756246" cy="30869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1"/>
          <p:cNvSpPr txBox="1"/>
          <p:nvPr>
            <p:ph type="title"/>
          </p:nvPr>
        </p:nvSpPr>
        <p:spPr>
          <a:xfrm>
            <a:off x="457200" y="228600"/>
            <a:ext cx="8229600" cy="7318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70C0"/>
                </a:solidFill>
              </a:rPr>
              <a:t>ORTHOPHOSPHATES</a:t>
            </a:r>
            <a:endParaRPr/>
          </a:p>
        </p:txBody>
      </p:sp>
      <p:sp>
        <p:nvSpPr>
          <p:cNvPr id="424" name="Google Shape;424;p21"/>
          <p:cNvSpPr txBox="1"/>
          <p:nvPr>
            <p:ph idx="1" type="body"/>
          </p:nvPr>
        </p:nvSpPr>
        <p:spPr>
          <a:xfrm>
            <a:off x="381000" y="914400"/>
            <a:ext cx="8229600" cy="609600"/>
          </a:xfrm>
          <a:prstGeom prst="rect">
            <a:avLst/>
          </a:prstGeom>
          <a:noFill/>
          <a:ln>
            <a:noFill/>
          </a:ln>
        </p:spPr>
        <p:txBody>
          <a:bodyPr anchorCtr="0" anchor="t" bIns="45700" lIns="91425" spcFirstLastPara="1" rIns="91425" wrap="square" tIns="45700">
            <a:normAutofit/>
          </a:bodyPr>
          <a:lstStyle/>
          <a:p>
            <a:pPr indent="-228600" lvl="0" marL="228600" rtl="0" algn="ctr">
              <a:lnSpc>
                <a:spcPct val="120000"/>
              </a:lnSpc>
              <a:spcBef>
                <a:spcPts val="0"/>
              </a:spcBef>
              <a:spcAft>
                <a:spcPts val="0"/>
              </a:spcAft>
              <a:buSzPts val="2000"/>
              <a:buFont typeface="Twentieth Century"/>
              <a:buNone/>
            </a:pPr>
            <a:r>
              <a:rPr lang="en-US" cap="none">
                <a:latin typeface="Twentieth Century"/>
                <a:ea typeface="Twentieth Century"/>
                <a:cs typeface="Twentieth Century"/>
                <a:sym typeface="Twentieth Century"/>
              </a:rPr>
              <a:t>Phosphate (phosphorous and oxygen) (PO</a:t>
            </a:r>
            <a:r>
              <a:rPr baseline="-25000" lang="en-US" cap="none">
                <a:latin typeface="Twentieth Century"/>
                <a:ea typeface="Twentieth Century"/>
                <a:cs typeface="Twentieth Century"/>
                <a:sym typeface="Twentieth Century"/>
              </a:rPr>
              <a:t>4</a:t>
            </a:r>
            <a:r>
              <a:rPr lang="en-US" cap="none">
                <a:latin typeface="Twentieth Century"/>
                <a:ea typeface="Twentieth Century"/>
                <a:cs typeface="Twentieth Century"/>
                <a:sym typeface="Twentieth Century"/>
              </a:rPr>
              <a:t> </a:t>
            </a:r>
            <a:r>
              <a:rPr baseline="30000" lang="en-US" cap="none">
                <a:latin typeface="Twentieth Century"/>
                <a:ea typeface="Twentieth Century"/>
                <a:cs typeface="Twentieth Century"/>
                <a:sym typeface="Twentieth Century"/>
              </a:rPr>
              <a:t>-3</a:t>
            </a:r>
            <a:r>
              <a:rPr lang="en-US" cap="none">
                <a:latin typeface="Twentieth Century"/>
                <a:ea typeface="Twentieth Century"/>
                <a:cs typeface="Twentieth Century"/>
                <a:sym typeface="Twentieth Century"/>
              </a:rPr>
              <a:t>) ion, unbonded</a:t>
            </a:r>
            <a:endParaRPr/>
          </a:p>
        </p:txBody>
      </p:sp>
      <p:grpSp>
        <p:nvGrpSpPr>
          <p:cNvPr id="425" name="Google Shape;425;p21"/>
          <p:cNvGrpSpPr/>
          <p:nvPr/>
        </p:nvGrpSpPr>
        <p:grpSpPr>
          <a:xfrm>
            <a:off x="457200" y="1524000"/>
            <a:ext cx="8077200" cy="4724400"/>
            <a:chOff x="1371600" y="1184693"/>
            <a:chExt cx="6705600" cy="5440696"/>
          </a:xfrm>
        </p:grpSpPr>
        <p:sp>
          <p:nvSpPr>
            <p:cNvPr id="426" name="Google Shape;426;p21"/>
            <p:cNvSpPr/>
            <p:nvPr/>
          </p:nvSpPr>
          <p:spPr>
            <a:xfrm>
              <a:off x="1371600" y="1184693"/>
              <a:ext cx="3276847" cy="2589482"/>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chemeClr val="dk1"/>
                </a:solidFill>
                <a:latin typeface="Twentieth Century"/>
                <a:ea typeface="Twentieth Century"/>
                <a:cs typeface="Twentieth Century"/>
                <a:sym typeface="Twentieth Century"/>
              </a:endParaRPr>
            </a:p>
            <a:p>
              <a:pPr indent="0" lvl="0" marL="0" marR="0" rtl="0" algn="ctr">
                <a:spcBef>
                  <a:spcPts val="0"/>
                </a:spcBef>
                <a:spcAft>
                  <a:spcPts val="0"/>
                </a:spcAft>
                <a:buNone/>
              </a:pPr>
              <a:r>
                <a:rPr b="0" i="0" lang="en-US" sz="2000" u="none" cap="none" strike="noStrike">
                  <a:solidFill>
                    <a:schemeClr val="dk1"/>
                  </a:solidFill>
                  <a:latin typeface="Twentieth Century"/>
                  <a:ea typeface="Twentieth Century"/>
                  <a:cs typeface="Twentieth Century"/>
                  <a:sym typeface="Twentieth Century"/>
                </a:rPr>
                <a:t>Excess phosphates cause algae blooms which cause fluctuations in dissolved oxygen.</a:t>
              </a:r>
              <a:endParaRPr/>
            </a:p>
          </p:txBody>
        </p:sp>
        <p:sp>
          <p:nvSpPr>
            <p:cNvPr id="427" name="Google Shape;427;p21"/>
            <p:cNvSpPr/>
            <p:nvPr/>
          </p:nvSpPr>
          <p:spPr>
            <a:xfrm>
              <a:off x="4800353" y="1187478"/>
              <a:ext cx="3276847" cy="2592265"/>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&lt;4 mg/L</a:t>
              </a:r>
              <a:endParaRPr/>
            </a:p>
          </p:txBody>
        </p:sp>
        <p:sp>
          <p:nvSpPr>
            <p:cNvPr id="428" name="Google Shape;428;p21"/>
            <p:cNvSpPr/>
            <p:nvPr/>
          </p:nvSpPr>
          <p:spPr>
            <a:xfrm>
              <a:off x="1371600" y="4035907"/>
              <a:ext cx="3276847" cy="2589482"/>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mg/L</a:t>
              </a:r>
              <a:endParaRPr/>
            </a:p>
          </p:txBody>
        </p:sp>
        <p:sp>
          <p:nvSpPr>
            <p:cNvPr id="429" name="Google Shape;429;p21"/>
            <p:cNvSpPr/>
            <p:nvPr/>
          </p:nvSpPr>
          <p:spPr>
            <a:xfrm>
              <a:off x="4800353" y="3994142"/>
              <a:ext cx="3276847" cy="2592265"/>
            </a:xfrm>
            <a:prstGeom prst="roundRect">
              <a:avLst>
                <a:gd fmla="val 16667" name="adj"/>
              </a:avLst>
            </a:prstGeom>
            <a:solidFill>
              <a:srgbClr val="E8F2CF"/>
            </a:solid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171450" lvl="0" marL="285750" marR="0" rtl="0" algn="ctr">
                <a:spcBef>
                  <a:spcPts val="0"/>
                </a:spcBef>
                <a:spcAft>
                  <a:spcPts val="0"/>
                </a:spcAft>
                <a:buClr>
                  <a:schemeClr val="lt1"/>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285750" lvl="0" marL="2857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Lawn fertilizers</a:t>
              </a:r>
              <a:endParaRPr/>
            </a:p>
            <a:p>
              <a:pPr indent="-285750" lvl="0" marL="2857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Detergents with phosphate water softeners</a:t>
              </a:r>
              <a:endParaRPr/>
            </a:p>
            <a:p>
              <a:pPr indent="-285750" lvl="0" marL="2857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Human and animal waste</a:t>
              </a:r>
              <a:endParaRPr/>
            </a:p>
          </p:txBody>
        </p:sp>
        <p:sp>
          <p:nvSpPr>
            <p:cNvPr id="430" name="Google Shape;430;p21"/>
            <p:cNvSpPr txBox="1"/>
            <p:nvPr/>
          </p:nvSpPr>
          <p:spPr>
            <a:xfrm>
              <a:off x="2095500" y="1186190"/>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Importance</a:t>
              </a:r>
              <a:endParaRPr/>
            </a:p>
          </p:txBody>
        </p:sp>
        <p:sp>
          <p:nvSpPr>
            <p:cNvPr id="431" name="Google Shape;431;p21"/>
            <p:cNvSpPr txBox="1"/>
            <p:nvPr/>
          </p:nvSpPr>
          <p:spPr>
            <a:xfrm>
              <a:off x="4962525" y="1186190"/>
              <a:ext cx="2952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Acceptable Levels</a:t>
              </a:r>
              <a:endParaRPr/>
            </a:p>
          </p:txBody>
        </p:sp>
        <p:sp>
          <p:nvSpPr>
            <p:cNvPr id="432" name="Google Shape;432;p21"/>
            <p:cNvSpPr txBox="1"/>
            <p:nvPr/>
          </p:nvSpPr>
          <p:spPr>
            <a:xfrm>
              <a:off x="1657350" y="4046754"/>
              <a:ext cx="27051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Units of Measure</a:t>
              </a:r>
              <a:endParaRPr/>
            </a:p>
          </p:txBody>
        </p:sp>
        <p:sp>
          <p:nvSpPr>
            <p:cNvPr id="433" name="Google Shape;433;p21"/>
            <p:cNvSpPr txBox="1"/>
            <p:nvPr/>
          </p:nvSpPr>
          <p:spPr>
            <a:xfrm>
              <a:off x="5524500" y="4046754"/>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Caused by:</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22"/>
          <p:cNvSpPr/>
          <p:nvPr/>
        </p:nvSpPr>
        <p:spPr>
          <a:xfrm>
            <a:off x="266699" y="4520271"/>
            <a:ext cx="8686800" cy="2248563"/>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chemeClr val="dk1"/>
              </a:solidFill>
              <a:latin typeface="Twentieth Century"/>
              <a:ea typeface="Twentieth Century"/>
              <a:cs typeface="Twentieth Century"/>
              <a:sym typeface="Twentieth Century"/>
            </a:endParaRPr>
          </a:p>
          <a:p>
            <a:pPr indent="0" lvl="0" marL="0" marR="0" rtl="0" algn="ctr">
              <a:spcBef>
                <a:spcPts val="0"/>
              </a:spcBef>
              <a:spcAft>
                <a:spcPts val="0"/>
              </a:spcAft>
              <a:buNone/>
            </a:pPr>
            <a:r>
              <a:t/>
            </a:r>
            <a:endParaRPr b="0" i="0" sz="2000" u="none" cap="none" strike="noStrike">
              <a:solidFill>
                <a:schemeClr val="dk1"/>
              </a:solidFill>
              <a:latin typeface="Twentieth Century"/>
              <a:ea typeface="Twentieth Century"/>
              <a:cs typeface="Twentieth Century"/>
              <a:sym typeface="Twentieth Century"/>
            </a:endParaRPr>
          </a:p>
        </p:txBody>
      </p:sp>
      <p:sp>
        <p:nvSpPr>
          <p:cNvPr id="440" name="Google Shape;440;p22"/>
          <p:cNvSpPr txBox="1"/>
          <p:nvPr>
            <p:ph type="title"/>
          </p:nvPr>
        </p:nvSpPr>
        <p:spPr>
          <a:xfrm>
            <a:off x="609598" y="4850488"/>
            <a:ext cx="8001000" cy="1588127"/>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None/>
            </a:pPr>
            <a:r>
              <a:rPr lang="en-US" sz="2000">
                <a:latin typeface="Arial"/>
                <a:ea typeface="Arial"/>
                <a:cs typeface="Arial"/>
                <a:sym typeface="Arial"/>
              </a:rPr>
              <a:t>EXTRA NUTRIENTS	🡪 MORE ALGAE 🡪 MORE TURBIDITY 🡪 LESS PHOTOSYNTHESIS</a:t>
            </a:r>
            <a:endParaRPr/>
          </a:p>
          <a:p>
            <a:pPr indent="0" lvl="0" marL="0" rtl="0" algn="ctr">
              <a:lnSpc>
                <a:spcPct val="90000"/>
              </a:lnSpc>
              <a:spcBef>
                <a:spcPts val="0"/>
              </a:spcBef>
              <a:spcAft>
                <a:spcPts val="0"/>
              </a:spcAft>
              <a:buNone/>
            </a:pPr>
            <a:r>
              <a:rPr lang="en-US" sz="2000">
                <a:latin typeface="Arial"/>
                <a:ea typeface="Arial"/>
                <a:cs typeface="Arial"/>
                <a:sym typeface="Arial"/>
              </a:rPr>
              <a:t>🡪 MORE ALGAE + BACTERIA THAT DECOMPOSE ORGANIC MATTER</a:t>
            </a:r>
            <a:endParaRPr/>
          </a:p>
          <a:p>
            <a:pPr indent="0" lvl="0" marL="0" rtl="0" algn="ctr">
              <a:lnSpc>
                <a:spcPct val="90000"/>
              </a:lnSpc>
              <a:spcBef>
                <a:spcPts val="0"/>
              </a:spcBef>
              <a:spcAft>
                <a:spcPts val="0"/>
              </a:spcAft>
              <a:buNone/>
            </a:pPr>
            <a:r>
              <a:rPr lang="en-US" sz="2800">
                <a:latin typeface="Arial"/>
                <a:ea typeface="Arial"/>
                <a:cs typeface="Arial"/>
                <a:sym typeface="Arial"/>
              </a:rPr>
              <a:t>= LESS DISSOLVED OXYGEN!</a:t>
            </a:r>
            <a:endParaRPr sz="2800">
              <a:latin typeface="Arial"/>
              <a:ea typeface="Arial"/>
              <a:cs typeface="Arial"/>
              <a:sym typeface="Arial"/>
            </a:endParaRPr>
          </a:p>
        </p:txBody>
      </p:sp>
      <p:pic>
        <p:nvPicPr>
          <p:cNvPr id="441" name="Google Shape;441;p22"/>
          <p:cNvPicPr preferRelativeResize="0"/>
          <p:nvPr/>
        </p:nvPicPr>
        <p:blipFill rotWithShape="1">
          <a:blip r:embed="rId3">
            <a:alphaModFix/>
          </a:blip>
          <a:srcRect b="0" l="0" r="0" t="0"/>
          <a:stretch/>
        </p:blipFill>
        <p:spPr>
          <a:xfrm rot="10800000">
            <a:off x="1828799" y="152400"/>
            <a:ext cx="5562600" cy="4171950"/>
          </a:xfrm>
          <a:prstGeom prst="roundRect">
            <a:avLst>
              <a:gd fmla="val 8594" name="adj"/>
            </a:avLst>
          </a:prstGeom>
          <a:solidFill>
            <a:srgbClr val="ECECEC"/>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23"/>
          <p:cNvSpPr txBox="1"/>
          <p:nvPr>
            <p:ph type="title"/>
          </p:nvPr>
        </p:nvSpPr>
        <p:spPr>
          <a:xfrm>
            <a:off x="685800" y="619125"/>
            <a:ext cx="7772400" cy="15954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t/>
            </a:r>
            <a:endParaRPr/>
          </a:p>
        </p:txBody>
      </p:sp>
      <p:sp>
        <p:nvSpPr>
          <p:cNvPr id="448" name="Google Shape;448;p23"/>
          <p:cNvSpPr txBox="1"/>
          <p:nvPr>
            <p:ph idx="1" type="body"/>
          </p:nvPr>
        </p:nvSpPr>
        <p:spPr>
          <a:xfrm>
            <a:off x="685800" y="2366963"/>
            <a:ext cx="7772400" cy="3424237"/>
          </a:xfrm>
          <a:prstGeom prst="rect">
            <a:avLst/>
          </a:prstGeom>
          <a:noFill/>
          <a:ln>
            <a:noFill/>
          </a:ln>
        </p:spPr>
        <p:txBody>
          <a:bodyPr anchorCtr="0" anchor="t" bIns="45700" lIns="91425" spcFirstLastPara="1" rIns="91425" wrap="square" tIns="45700">
            <a:normAutofit/>
          </a:bodyPr>
          <a:lstStyle/>
          <a:p>
            <a:pPr indent="-101600" lvl="0" marL="228600" rtl="0" algn="l">
              <a:lnSpc>
                <a:spcPct val="120000"/>
              </a:lnSpc>
              <a:spcBef>
                <a:spcPts val="0"/>
              </a:spcBef>
              <a:spcAft>
                <a:spcPts val="0"/>
              </a:spcAft>
              <a:buSzPts val="2000"/>
              <a:buNone/>
            </a:pPr>
            <a:r>
              <a:t/>
            </a:r>
            <a:endParaRPr/>
          </a:p>
        </p:txBody>
      </p:sp>
      <p:pic>
        <p:nvPicPr>
          <p:cNvPr descr="Saturday 015" id="449" name="Google Shape;449;p23"/>
          <p:cNvPicPr preferRelativeResize="0"/>
          <p:nvPr/>
        </p:nvPicPr>
        <p:blipFill rotWithShape="1">
          <a:blip r:embed="rId3">
            <a:alphaModFix/>
          </a:blip>
          <a:srcRect b="0" l="0" r="0" t="0"/>
          <a:stretch/>
        </p:blipFill>
        <p:spPr>
          <a:xfrm>
            <a:off x="762000" y="609600"/>
            <a:ext cx="7543800" cy="5657850"/>
          </a:xfrm>
          <a:prstGeom prst="roundRect">
            <a:avLst>
              <a:gd fmla="val 8594" name="adj"/>
            </a:avLst>
          </a:prstGeom>
          <a:solidFill>
            <a:srgbClr val="ECECEC"/>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4"/>
          <p:cNvSpPr txBox="1"/>
          <p:nvPr>
            <p:ph type="title"/>
          </p:nvPr>
        </p:nvSpPr>
        <p:spPr>
          <a:xfrm>
            <a:off x="457200" y="304800"/>
            <a:ext cx="8229600" cy="7318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6699"/>
                </a:solidFill>
              </a:rPr>
              <a:t>NITRATES</a:t>
            </a:r>
            <a:endParaRPr/>
          </a:p>
        </p:txBody>
      </p:sp>
      <p:sp>
        <p:nvSpPr>
          <p:cNvPr id="456" name="Google Shape;456;p24"/>
          <p:cNvSpPr txBox="1"/>
          <p:nvPr>
            <p:ph idx="1" type="body"/>
          </p:nvPr>
        </p:nvSpPr>
        <p:spPr>
          <a:xfrm>
            <a:off x="457200" y="990600"/>
            <a:ext cx="8229600" cy="685800"/>
          </a:xfrm>
          <a:prstGeom prst="rect">
            <a:avLst/>
          </a:prstGeom>
          <a:noFill/>
          <a:ln>
            <a:noFill/>
          </a:ln>
        </p:spPr>
        <p:txBody>
          <a:bodyPr anchorCtr="0" anchor="t" bIns="45700" lIns="91425" spcFirstLastPara="1" rIns="91425" wrap="square" tIns="45700">
            <a:normAutofit/>
          </a:bodyPr>
          <a:lstStyle/>
          <a:p>
            <a:pPr indent="-228600" lvl="0" marL="228600" rtl="0" algn="ctr">
              <a:lnSpc>
                <a:spcPct val="120000"/>
              </a:lnSpc>
              <a:spcBef>
                <a:spcPts val="0"/>
              </a:spcBef>
              <a:spcAft>
                <a:spcPts val="0"/>
              </a:spcAft>
              <a:buSzPts val="2800"/>
              <a:buFont typeface="Twentieth Century"/>
              <a:buNone/>
            </a:pPr>
            <a:r>
              <a:rPr lang="en-US" sz="2800"/>
              <a:t>NITROGEN AND OXYGEN (NO</a:t>
            </a:r>
            <a:r>
              <a:rPr baseline="-25000" lang="en-US" sz="2800"/>
              <a:t>3</a:t>
            </a:r>
            <a:r>
              <a:rPr lang="en-US" sz="2800"/>
              <a:t> </a:t>
            </a:r>
            <a:r>
              <a:rPr baseline="30000" lang="en-US" sz="2800"/>
              <a:t>-1</a:t>
            </a:r>
            <a:r>
              <a:rPr lang="en-US" sz="2800"/>
              <a:t>) ION</a:t>
            </a:r>
            <a:endParaRPr/>
          </a:p>
        </p:txBody>
      </p:sp>
      <p:grpSp>
        <p:nvGrpSpPr>
          <p:cNvPr id="457" name="Google Shape;457;p24"/>
          <p:cNvGrpSpPr/>
          <p:nvPr/>
        </p:nvGrpSpPr>
        <p:grpSpPr>
          <a:xfrm>
            <a:off x="342900" y="1722438"/>
            <a:ext cx="8458200" cy="4902200"/>
            <a:chOff x="1371600" y="1184693"/>
            <a:chExt cx="6705600" cy="5440696"/>
          </a:xfrm>
        </p:grpSpPr>
        <p:sp>
          <p:nvSpPr>
            <p:cNvPr id="458" name="Google Shape;458;p24"/>
            <p:cNvSpPr/>
            <p:nvPr/>
          </p:nvSpPr>
          <p:spPr>
            <a:xfrm>
              <a:off x="1371600" y="1184693"/>
              <a:ext cx="3276028" cy="2590533"/>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chemeClr val="dk1"/>
                </a:solidFill>
                <a:latin typeface="Twentieth Century"/>
                <a:ea typeface="Twentieth Century"/>
                <a:cs typeface="Twentieth Century"/>
                <a:sym typeface="Twentieth Century"/>
              </a:endParaRPr>
            </a:p>
            <a:p>
              <a:pPr indent="0" lvl="0" marL="0" marR="0" rtl="0" algn="ctr">
                <a:spcBef>
                  <a:spcPts val="0"/>
                </a:spcBef>
                <a:spcAft>
                  <a:spcPts val="0"/>
                </a:spcAft>
                <a:buNone/>
              </a:pPr>
              <a:r>
                <a:rPr b="0" i="0" lang="en-US" sz="2000" u="none" cap="none" strike="noStrike">
                  <a:solidFill>
                    <a:schemeClr val="dk1"/>
                  </a:solidFill>
                  <a:latin typeface="Twentieth Century"/>
                  <a:ea typeface="Twentieth Century"/>
                  <a:cs typeface="Twentieth Century"/>
                  <a:sym typeface="Twentieth Century"/>
                </a:rPr>
                <a:t>Though a certain amount of nitrogen is necessary in aquatic ecosystems, too much can cause excess algae growth which can cause fluctuations in dissolved oxygen.</a:t>
              </a:r>
              <a:endParaRPr/>
            </a:p>
          </p:txBody>
        </p:sp>
        <p:sp>
          <p:nvSpPr>
            <p:cNvPr id="459" name="Google Shape;459;p24"/>
            <p:cNvSpPr/>
            <p:nvPr/>
          </p:nvSpPr>
          <p:spPr>
            <a:xfrm>
              <a:off x="4801172" y="1188539"/>
              <a:ext cx="3276028" cy="2590533"/>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&lt; 4.4 mg/L</a:t>
              </a:r>
              <a:endParaRPr/>
            </a:p>
          </p:txBody>
        </p:sp>
        <p:sp>
          <p:nvSpPr>
            <p:cNvPr id="460" name="Google Shape;460;p24"/>
            <p:cNvSpPr/>
            <p:nvPr/>
          </p:nvSpPr>
          <p:spPr>
            <a:xfrm>
              <a:off x="1371600" y="4034856"/>
              <a:ext cx="3276028" cy="2590533"/>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mg/L</a:t>
              </a:r>
              <a:endParaRPr/>
            </a:p>
          </p:txBody>
        </p:sp>
        <p:sp>
          <p:nvSpPr>
            <p:cNvPr id="461" name="Google Shape;461;p24"/>
            <p:cNvSpPr/>
            <p:nvPr/>
          </p:nvSpPr>
          <p:spPr>
            <a:xfrm>
              <a:off x="4801172" y="3994469"/>
              <a:ext cx="3276028" cy="2590532"/>
            </a:xfrm>
            <a:prstGeom prst="roundRect">
              <a:avLst>
                <a:gd fmla="val 16667" name="adj"/>
              </a:avLst>
            </a:prstGeom>
            <a:solidFill>
              <a:srgbClr val="E8F2CF"/>
            </a:solid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133350" lvl="0" marL="285750" marR="0" rtl="0" algn="ctr">
                <a:spcBef>
                  <a:spcPts val="0"/>
                </a:spcBef>
                <a:spcAft>
                  <a:spcPts val="0"/>
                </a:spcAft>
                <a:buClr>
                  <a:schemeClr val="lt1"/>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a:p>
              <a:pPr indent="-285750" lvl="0" marL="2857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Fertilizers</a:t>
              </a:r>
              <a:endParaRPr/>
            </a:p>
            <a:p>
              <a:pPr indent="-285750" lvl="0" marL="2857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Sewage</a:t>
              </a:r>
              <a:endParaRPr/>
            </a:p>
            <a:p>
              <a:pPr indent="-285750" lvl="0" marL="2857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Manure</a:t>
              </a:r>
              <a:endParaRPr/>
            </a:p>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62" name="Google Shape;462;p24"/>
            <p:cNvSpPr txBox="1"/>
            <p:nvPr/>
          </p:nvSpPr>
          <p:spPr>
            <a:xfrm>
              <a:off x="2095500" y="1186190"/>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Importance</a:t>
              </a:r>
              <a:endParaRPr/>
            </a:p>
          </p:txBody>
        </p:sp>
        <p:sp>
          <p:nvSpPr>
            <p:cNvPr id="463" name="Google Shape;463;p24"/>
            <p:cNvSpPr txBox="1"/>
            <p:nvPr/>
          </p:nvSpPr>
          <p:spPr>
            <a:xfrm>
              <a:off x="4962525" y="1186190"/>
              <a:ext cx="2952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Acceptable Levels</a:t>
              </a:r>
              <a:endParaRPr/>
            </a:p>
          </p:txBody>
        </p:sp>
        <p:sp>
          <p:nvSpPr>
            <p:cNvPr id="464" name="Google Shape;464;p24"/>
            <p:cNvSpPr txBox="1"/>
            <p:nvPr/>
          </p:nvSpPr>
          <p:spPr>
            <a:xfrm>
              <a:off x="1657350" y="4046754"/>
              <a:ext cx="27051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Units of Measure</a:t>
              </a:r>
              <a:endParaRPr/>
            </a:p>
          </p:txBody>
        </p:sp>
        <p:sp>
          <p:nvSpPr>
            <p:cNvPr id="465" name="Google Shape;465;p24"/>
            <p:cNvSpPr txBox="1"/>
            <p:nvPr/>
          </p:nvSpPr>
          <p:spPr>
            <a:xfrm>
              <a:off x="5524500" y="4046754"/>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Caused by:</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descr="acidrain" id="471" name="Google Shape;471;p25"/>
          <p:cNvPicPr preferRelativeResize="0"/>
          <p:nvPr/>
        </p:nvPicPr>
        <p:blipFill rotWithShape="1">
          <a:blip r:embed="rId3">
            <a:alphaModFix/>
          </a:blip>
          <a:srcRect b="0" l="0" r="0" t="0"/>
          <a:stretch/>
        </p:blipFill>
        <p:spPr>
          <a:xfrm>
            <a:off x="304800" y="1416844"/>
            <a:ext cx="8534400" cy="5121275"/>
          </a:xfrm>
          <a:prstGeom prst="roundRect">
            <a:avLst>
              <a:gd fmla="val 8594" name="adj"/>
            </a:avLst>
          </a:prstGeom>
          <a:solidFill>
            <a:srgbClr val="ECECEC"/>
          </a:solidFill>
          <a:ln>
            <a:noFill/>
          </a:ln>
        </p:spPr>
      </p:pic>
      <p:sp>
        <p:nvSpPr>
          <p:cNvPr id="472" name="Google Shape;472;p25"/>
          <p:cNvSpPr txBox="1"/>
          <p:nvPr>
            <p:ph type="title"/>
          </p:nvPr>
        </p:nvSpPr>
        <p:spPr>
          <a:xfrm>
            <a:off x="457200" y="228600"/>
            <a:ext cx="8229600" cy="7318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70C0"/>
                </a:solidFill>
              </a:rPr>
              <a:t>ACID RAIN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6"/>
          <p:cNvSpPr txBox="1"/>
          <p:nvPr>
            <p:ph type="title"/>
          </p:nvPr>
        </p:nvSpPr>
        <p:spPr>
          <a:xfrm>
            <a:off x="457200" y="228600"/>
            <a:ext cx="8229600" cy="8080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6699"/>
                </a:solidFill>
              </a:rPr>
              <a:t>TURBIDITY</a:t>
            </a:r>
            <a:endParaRPr/>
          </a:p>
        </p:txBody>
      </p:sp>
      <p:sp>
        <p:nvSpPr>
          <p:cNvPr id="479" name="Google Shape;479;p26"/>
          <p:cNvSpPr txBox="1"/>
          <p:nvPr/>
        </p:nvSpPr>
        <p:spPr>
          <a:xfrm>
            <a:off x="914400" y="990600"/>
            <a:ext cx="74676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Twentieth Century"/>
                <a:ea typeface="Twentieth Century"/>
                <a:cs typeface="Twentieth Century"/>
                <a:sym typeface="Twentieth Century"/>
              </a:rPr>
              <a:t>Relative clarity of water</a:t>
            </a:r>
            <a:endParaRPr/>
          </a:p>
        </p:txBody>
      </p:sp>
      <p:grpSp>
        <p:nvGrpSpPr>
          <p:cNvPr id="480" name="Google Shape;480;p26"/>
          <p:cNvGrpSpPr/>
          <p:nvPr/>
        </p:nvGrpSpPr>
        <p:grpSpPr>
          <a:xfrm>
            <a:off x="342900" y="1600200"/>
            <a:ext cx="8458200" cy="5024438"/>
            <a:chOff x="1371600" y="1184693"/>
            <a:chExt cx="6705600" cy="5440696"/>
          </a:xfrm>
        </p:grpSpPr>
        <p:sp>
          <p:nvSpPr>
            <p:cNvPr id="481" name="Google Shape;481;p26"/>
            <p:cNvSpPr/>
            <p:nvPr/>
          </p:nvSpPr>
          <p:spPr>
            <a:xfrm>
              <a:off x="1371600" y="1184693"/>
              <a:ext cx="3276028" cy="2590533"/>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Reduces light to aquatic plants resulting in lower dissolved oxygen levels.</a:t>
              </a:r>
              <a:endParaRPr/>
            </a:p>
          </p:txBody>
        </p:sp>
        <p:sp>
          <p:nvSpPr>
            <p:cNvPr id="482" name="Google Shape;482;p26"/>
            <p:cNvSpPr/>
            <p:nvPr/>
          </p:nvSpPr>
          <p:spPr>
            <a:xfrm>
              <a:off x="4801172" y="1188539"/>
              <a:ext cx="3276028" cy="2590533"/>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342900" lvl="0" marL="342900" marR="0" rtl="0" algn="l">
                <a:spcBef>
                  <a:spcPts val="0"/>
                </a:spcBef>
                <a:spcAft>
                  <a:spcPts val="0"/>
                </a:spcAft>
                <a:buClr>
                  <a:schemeClr val="dk1"/>
                </a:buClr>
                <a:buSzPts val="2300"/>
                <a:buFont typeface="Arial"/>
                <a:buChar char="•"/>
              </a:pPr>
              <a:r>
                <a:rPr b="0" i="0" lang="en-US" sz="2300" u="none" cap="none" strike="noStrike">
                  <a:solidFill>
                    <a:schemeClr val="dk1"/>
                  </a:solidFill>
                  <a:latin typeface="Twentieth Century"/>
                  <a:ea typeface="Twentieth Century"/>
                  <a:cs typeface="Twentieth Century"/>
                  <a:sym typeface="Twentieth Century"/>
                </a:rPr>
                <a:t>&lt; 0.5 JTU for drinking water</a:t>
              </a:r>
              <a:endParaRPr/>
            </a:p>
            <a:p>
              <a:pPr indent="-342900" lvl="0" marL="342900" marR="0" rtl="0" algn="l">
                <a:spcBef>
                  <a:spcPts val="0"/>
                </a:spcBef>
                <a:spcAft>
                  <a:spcPts val="0"/>
                </a:spcAft>
                <a:buClr>
                  <a:schemeClr val="dk1"/>
                </a:buClr>
                <a:buSzPts val="2300"/>
                <a:buFont typeface="Arial"/>
                <a:buChar char="•"/>
              </a:pPr>
              <a:r>
                <a:rPr b="0" i="0" lang="en-US" sz="2300" u="none" cap="none" strike="noStrike">
                  <a:solidFill>
                    <a:schemeClr val="dk1"/>
                  </a:solidFill>
                  <a:latin typeface="Twentieth Century"/>
                  <a:ea typeface="Twentieth Century"/>
                  <a:cs typeface="Twentieth Century"/>
                  <a:sym typeface="Twentieth Century"/>
                </a:rPr>
                <a:t> &lt;40 JTU for aquatic life</a:t>
              </a:r>
              <a:endParaRPr/>
            </a:p>
          </p:txBody>
        </p:sp>
        <p:sp>
          <p:nvSpPr>
            <p:cNvPr id="483" name="Google Shape;483;p26"/>
            <p:cNvSpPr/>
            <p:nvPr/>
          </p:nvSpPr>
          <p:spPr>
            <a:xfrm>
              <a:off x="1371600" y="4034856"/>
              <a:ext cx="3276028" cy="2590533"/>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Jackson Turbidity Units (JTU)</a:t>
              </a:r>
              <a:endParaRPr/>
            </a:p>
          </p:txBody>
        </p:sp>
        <p:sp>
          <p:nvSpPr>
            <p:cNvPr id="484" name="Google Shape;484;p26"/>
            <p:cNvSpPr/>
            <p:nvPr/>
          </p:nvSpPr>
          <p:spPr>
            <a:xfrm>
              <a:off x="4801172" y="3994469"/>
              <a:ext cx="3276028" cy="2590532"/>
            </a:xfrm>
            <a:prstGeom prst="roundRect">
              <a:avLst>
                <a:gd fmla="val 16667" name="adj"/>
              </a:avLst>
            </a:prstGeom>
            <a:solidFill>
              <a:srgbClr val="E8F2CF"/>
            </a:solid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85" name="Google Shape;485;p26"/>
            <p:cNvSpPr txBox="1"/>
            <p:nvPr/>
          </p:nvSpPr>
          <p:spPr>
            <a:xfrm>
              <a:off x="2095500" y="1186190"/>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Importance</a:t>
              </a:r>
              <a:endParaRPr/>
            </a:p>
          </p:txBody>
        </p:sp>
        <p:sp>
          <p:nvSpPr>
            <p:cNvPr id="486" name="Google Shape;486;p26"/>
            <p:cNvSpPr txBox="1"/>
            <p:nvPr/>
          </p:nvSpPr>
          <p:spPr>
            <a:xfrm>
              <a:off x="4962525" y="1186190"/>
              <a:ext cx="2952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Acceptable Levels</a:t>
              </a:r>
              <a:endParaRPr/>
            </a:p>
          </p:txBody>
        </p:sp>
        <p:sp>
          <p:nvSpPr>
            <p:cNvPr id="487" name="Google Shape;487;p26"/>
            <p:cNvSpPr txBox="1"/>
            <p:nvPr/>
          </p:nvSpPr>
          <p:spPr>
            <a:xfrm>
              <a:off x="1657350" y="4046754"/>
              <a:ext cx="27051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Units of Measure</a:t>
              </a:r>
              <a:endParaRPr/>
            </a:p>
          </p:txBody>
        </p:sp>
        <p:sp>
          <p:nvSpPr>
            <p:cNvPr id="488" name="Google Shape;488;p26"/>
            <p:cNvSpPr txBox="1"/>
            <p:nvPr/>
          </p:nvSpPr>
          <p:spPr>
            <a:xfrm>
              <a:off x="5524500" y="4046754"/>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Caused by:</a:t>
              </a:r>
              <a:endParaRPr/>
            </a:p>
          </p:txBody>
        </p:sp>
      </p:grpSp>
      <p:sp>
        <p:nvSpPr>
          <p:cNvPr id="489" name="Google Shape;489;p26"/>
          <p:cNvSpPr/>
          <p:nvPr/>
        </p:nvSpPr>
        <p:spPr>
          <a:xfrm>
            <a:off x="4680857" y="4800600"/>
            <a:ext cx="4120243" cy="132343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Soil erosion along a waterway caused by deforestation</a:t>
            </a:r>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Plankton, including algae and various microbes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27"/>
          <p:cNvPicPr preferRelativeResize="0"/>
          <p:nvPr/>
        </p:nvPicPr>
        <p:blipFill rotWithShape="1">
          <a:blip r:embed="rId3">
            <a:alphaModFix/>
          </a:blip>
          <a:srcRect b="0" l="0" r="0" t="0"/>
          <a:stretch/>
        </p:blipFill>
        <p:spPr>
          <a:xfrm>
            <a:off x="2325709" y="205304"/>
            <a:ext cx="4851023" cy="6468030"/>
          </a:xfrm>
          <a:prstGeom prst="roundRect">
            <a:avLst>
              <a:gd fmla="val 8594" name="adj"/>
            </a:avLst>
          </a:prstGeom>
          <a:solidFill>
            <a:srgbClr val="ECECEC"/>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28"/>
          <p:cNvSpPr txBox="1"/>
          <p:nvPr>
            <p:ph type="title"/>
          </p:nvPr>
        </p:nvSpPr>
        <p:spPr>
          <a:xfrm>
            <a:off x="457200" y="304800"/>
            <a:ext cx="8229600" cy="7318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6699"/>
                </a:solidFill>
              </a:rPr>
              <a:t>TOTAL DISSOLVED SOLIDS</a:t>
            </a:r>
            <a:endParaRPr/>
          </a:p>
        </p:txBody>
      </p:sp>
      <p:sp>
        <p:nvSpPr>
          <p:cNvPr id="502" name="Google Shape;502;p28"/>
          <p:cNvSpPr txBox="1"/>
          <p:nvPr/>
        </p:nvSpPr>
        <p:spPr>
          <a:xfrm>
            <a:off x="549275" y="1016000"/>
            <a:ext cx="8197850"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Amount of material dissolved in the water</a:t>
            </a:r>
            <a:endParaRPr/>
          </a:p>
        </p:txBody>
      </p:sp>
      <p:grpSp>
        <p:nvGrpSpPr>
          <p:cNvPr id="503" name="Google Shape;503;p28"/>
          <p:cNvGrpSpPr/>
          <p:nvPr/>
        </p:nvGrpSpPr>
        <p:grpSpPr>
          <a:xfrm>
            <a:off x="314918" y="1747838"/>
            <a:ext cx="8458200" cy="4952999"/>
            <a:chOff x="1371600" y="1184693"/>
            <a:chExt cx="6705600" cy="5440696"/>
          </a:xfrm>
        </p:grpSpPr>
        <p:sp>
          <p:nvSpPr>
            <p:cNvPr id="504" name="Google Shape;504;p28"/>
            <p:cNvSpPr/>
            <p:nvPr/>
          </p:nvSpPr>
          <p:spPr>
            <a:xfrm>
              <a:off x="1371600" y="1184693"/>
              <a:ext cx="3276028" cy="2590533"/>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Affects the water balance in the cells of aquatic organisms</a:t>
              </a:r>
              <a:endParaRPr/>
            </a:p>
          </p:txBody>
        </p:sp>
        <p:sp>
          <p:nvSpPr>
            <p:cNvPr id="505" name="Google Shape;505;p28"/>
            <p:cNvSpPr/>
            <p:nvPr/>
          </p:nvSpPr>
          <p:spPr>
            <a:xfrm>
              <a:off x="4801172" y="1188539"/>
              <a:ext cx="3276028" cy="2590533"/>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100 – 2,000 ppm</a:t>
              </a:r>
              <a:endParaRPr/>
            </a:p>
          </p:txBody>
        </p:sp>
        <p:sp>
          <p:nvSpPr>
            <p:cNvPr id="506" name="Google Shape;506;p28"/>
            <p:cNvSpPr/>
            <p:nvPr/>
          </p:nvSpPr>
          <p:spPr>
            <a:xfrm>
              <a:off x="1371600" y="4034856"/>
              <a:ext cx="3276028" cy="2590533"/>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Twentieth Century"/>
                  <a:ea typeface="Twentieth Century"/>
                  <a:cs typeface="Twentieth Century"/>
                  <a:sym typeface="Twentieth Century"/>
                </a:rPr>
                <a:t>ppm</a:t>
              </a:r>
              <a:endParaRPr/>
            </a:p>
          </p:txBody>
        </p:sp>
        <p:sp>
          <p:nvSpPr>
            <p:cNvPr id="507" name="Google Shape;507;p28"/>
            <p:cNvSpPr/>
            <p:nvPr/>
          </p:nvSpPr>
          <p:spPr>
            <a:xfrm>
              <a:off x="4801172" y="3994469"/>
              <a:ext cx="3276028" cy="2590534"/>
            </a:xfrm>
            <a:prstGeom prst="roundRect">
              <a:avLst>
                <a:gd fmla="val 16667" name="adj"/>
              </a:avLst>
            </a:prstGeom>
            <a:solidFill>
              <a:srgbClr val="E8F2CF"/>
            </a:solid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133350" lvl="0" marL="285750" marR="0" rtl="0" algn="l">
                <a:spcBef>
                  <a:spcPts val="0"/>
                </a:spcBef>
                <a:spcAft>
                  <a:spcPts val="0"/>
                </a:spcAft>
                <a:buClr>
                  <a:schemeClr val="lt1"/>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a:p>
              <a:pPr indent="-285750" lvl="0" marL="2857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Salt from streets</a:t>
              </a:r>
              <a:endParaRPr/>
            </a:p>
            <a:p>
              <a:pPr indent="-285750" lvl="0" marL="2857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Fertilizer runoff</a:t>
              </a:r>
              <a:endParaRPr/>
            </a:p>
            <a:p>
              <a:pPr indent="-285750" lvl="0" marL="2857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Wastewater treatment plants</a:t>
              </a:r>
              <a:endParaRPr/>
            </a:p>
          </p:txBody>
        </p:sp>
        <p:sp>
          <p:nvSpPr>
            <p:cNvPr id="508" name="Google Shape;508;p28"/>
            <p:cNvSpPr txBox="1"/>
            <p:nvPr/>
          </p:nvSpPr>
          <p:spPr>
            <a:xfrm>
              <a:off x="2095500" y="1186190"/>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Importance</a:t>
              </a:r>
              <a:endParaRPr/>
            </a:p>
          </p:txBody>
        </p:sp>
        <p:sp>
          <p:nvSpPr>
            <p:cNvPr id="509" name="Google Shape;509;p28"/>
            <p:cNvSpPr txBox="1"/>
            <p:nvPr/>
          </p:nvSpPr>
          <p:spPr>
            <a:xfrm>
              <a:off x="4962525" y="1186190"/>
              <a:ext cx="2952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Acceptable Levels</a:t>
              </a:r>
              <a:endParaRPr/>
            </a:p>
          </p:txBody>
        </p:sp>
        <p:sp>
          <p:nvSpPr>
            <p:cNvPr id="510" name="Google Shape;510;p28"/>
            <p:cNvSpPr txBox="1"/>
            <p:nvPr/>
          </p:nvSpPr>
          <p:spPr>
            <a:xfrm>
              <a:off x="1657350" y="4046754"/>
              <a:ext cx="27051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Units of Measure</a:t>
              </a:r>
              <a:endParaRPr/>
            </a:p>
          </p:txBody>
        </p:sp>
        <p:sp>
          <p:nvSpPr>
            <p:cNvPr id="511" name="Google Shape;511;p28"/>
            <p:cNvSpPr txBox="1"/>
            <p:nvPr/>
          </p:nvSpPr>
          <p:spPr>
            <a:xfrm>
              <a:off x="5524500" y="4046754"/>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Caused by:</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29"/>
          <p:cNvSpPr txBox="1"/>
          <p:nvPr>
            <p:ph idx="1" type="body"/>
          </p:nvPr>
        </p:nvSpPr>
        <p:spPr>
          <a:xfrm>
            <a:off x="885967" y="4090988"/>
            <a:ext cx="7772400" cy="3071812"/>
          </a:xfrm>
          <a:prstGeom prst="rect">
            <a:avLst/>
          </a:prstGeom>
          <a:noFill/>
          <a:ln>
            <a:noFill/>
          </a:ln>
        </p:spPr>
        <p:txBody>
          <a:bodyPr anchorCtr="0" anchor="t" bIns="45700" lIns="91425" spcFirstLastPara="1" rIns="91425" wrap="square" tIns="45700">
            <a:normAutofit fontScale="77500" lnSpcReduction="20000"/>
          </a:bodyPr>
          <a:lstStyle/>
          <a:p>
            <a:pPr indent="-219075" lvl="0" marL="228600" rtl="0" algn="l">
              <a:lnSpc>
                <a:spcPct val="120000"/>
              </a:lnSpc>
              <a:spcBef>
                <a:spcPts val="0"/>
              </a:spcBef>
              <a:spcAft>
                <a:spcPts val="0"/>
              </a:spcAft>
              <a:buSzPct val="100000"/>
              <a:buChar char="•"/>
            </a:pPr>
            <a:r>
              <a:rPr lang="en-US" cap="none"/>
              <a:t>NSF selected 142 scientists to consider 35 water quality tests </a:t>
            </a:r>
            <a:endParaRPr/>
          </a:p>
          <a:p>
            <a:pPr indent="-219075" lvl="0" marL="228600" rtl="0" algn="l">
              <a:lnSpc>
                <a:spcPct val="120000"/>
              </a:lnSpc>
              <a:spcBef>
                <a:spcPts val="1000"/>
              </a:spcBef>
              <a:spcAft>
                <a:spcPts val="0"/>
              </a:spcAft>
              <a:buSzPct val="100000"/>
              <a:buChar char="•"/>
            </a:pPr>
            <a:r>
              <a:rPr lang="en-US"/>
              <a:t>N</a:t>
            </a:r>
            <a:r>
              <a:rPr lang="en-US" cap="none"/>
              <a:t>ine parameters were chosen</a:t>
            </a:r>
            <a:endParaRPr/>
          </a:p>
          <a:p>
            <a:pPr indent="-219075" lvl="0" marL="228600" rtl="0" algn="l">
              <a:lnSpc>
                <a:spcPct val="120000"/>
              </a:lnSpc>
              <a:spcBef>
                <a:spcPts val="1000"/>
              </a:spcBef>
              <a:spcAft>
                <a:spcPts val="0"/>
              </a:spcAft>
              <a:buSzPct val="100000"/>
              <a:buChar char="•"/>
            </a:pPr>
            <a:r>
              <a:rPr lang="en-US" cap="none"/>
              <a:t>The scientists were then asked to graph the level of water quality ranging from 0 (worst) to 100 (best) from the raw data for each of these parameters.</a:t>
            </a:r>
            <a:endParaRPr/>
          </a:p>
          <a:p>
            <a:pPr indent="-219075" lvl="0" marL="228600" rtl="0" algn="l">
              <a:lnSpc>
                <a:spcPct val="120000"/>
              </a:lnSpc>
              <a:spcBef>
                <a:spcPts val="1000"/>
              </a:spcBef>
              <a:spcAft>
                <a:spcPts val="0"/>
              </a:spcAft>
              <a:buSzPct val="100000"/>
              <a:buChar char="•"/>
            </a:pPr>
            <a:r>
              <a:rPr lang="en-US" cap="none"/>
              <a:t>The curves drawn were averaged to obtain a weighting curve for each parameter. </a:t>
            </a:r>
            <a:endParaRPr/>
          </a:p>
          <a:p>
            <a:pPr indent="-219075" lvl="0" marL="228600" rtl="0" algn="l">
              <a:lnSpc>
                <a:spcPct val="120000"/>
              </a:lnSpc>
              <a:spcBef>
                <a:spcPts val="1000"/>
              </a:spcBef>
              <a:spcAft>
                <a:spcPts val="0"/>
              </a:spcAft>
              <a:buSzPct val="100000"/>
              <a:buChar char="•"/>
            </a:pPr>
            <a:r>
              <a:rPr lang="en-US" cap="none"/>
              <a:t>Results of the nine parameters are compared to the curves and a numerical value, or "q-value," is obtained.</a:t>
            </a:r>
            <a:endParaRPr/>
          </a:p>
          <a:p>
            <a:pPr indent="0" lvl="0" marL="0" rtl="0" algn="l">
              <a:lnSpc>
                <a:spcPct val="120000"/>
              </a:lnSpc>
              <a:spcBef>
                <a:spcPts val="1000"/>
              </a:spcBef>
              <a:spcAft>
                <a:spcPts val="0"/>
              </a:spcAft>
              <a:buSzPct val="100000"/>
              <a:buFont typeface="Arial"/>
              <a:buNone/>
            </a:pPr>
            <a:r>
              <a:t/>
            </a:r>
            <a:endParaRPr/>
          </a:p>
          <a:p>
            <a:pPr indent="-120650" lvl="0" marL="228600" rtl="0" algn="l">
              <a:lnSpc>
                <a:spcPct val="120000"/>
              </a:lnSpc>
              <a:spcBef>
                <a:spcPts val="1000"/>
              </a:spcBef>
              <a:spcAft>
                <a:spcPts val="0"/>
              </a:spcAft>
              <a:buSzPct val="100000"/>
              <a:buNone/>
            </a:pPr>
            <a:r>
              <a:t/>
            </a:r>
            <a:endParaRPr/>
          </a:p>
        </p:txBody>
      </p:sp>
      <p:sp>
        <p:nvSpPr>
          <p:cNvPr id="517" name="Google Shape;517;p29"/>
          <p:cNvSpPr txBox="1"/>
          <p:nvPr/>
        </p:nvSpPr>
        <p:spPr>
          <a:xfrm>
            <a:off x="86376" y="725269"/>
            <a:ext cx="905762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Twentieth Century"/>
                <a:ea typeface="Twentieth Century"/>
                <a:cs typeface="Twentieth Century"/>
                <a:sym typeface="Twentieth Century"/>
              </a:rPr>
              <a:t>The commonly-used water quality index (WQI) was developed by the National Sanitation Foundation (NSF) in 1970 to provide a baseline for comparing the water quality.</a:t>
            </a:r>
            <a:endParaRPr/>
          </a:p>
        </p:txBody>
      </p:sp>
      <p:sp>
        <p:nvSpPr>
          <p:cNvPr id="518" name="Google Shape;518;p29"/>
          <p:cNvSpPr txBox="1"/>
          <p:nvPr>
            <p:ph type="title"/>
          </p:nvPr>
        </p:nvSpPr>
        <p:spPr>
          <a:xfrm>
            <a:off x="-533400" y="-76200"/>
            <a:ext cx="10515600" cy="8080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6699"/>
                </a:solidFill>
              </a:rPr>
              <a:t>WATER QUALITY INDEX</a:t>
            </a:r>
            <a:endParaRPr/>
          </a:p>
        </p:txBody>
      </p:sp>
      <p:sp>
        <p:nvSpPr>
          <p:cNvPr id="519" name="Google Shape;519;p29"/>
          <p:cNvSpPr/>
          <p:nvPr/>
        </p:nvSpPr>
        <p:spPr>
          <a:xfrm>
            <a:off x="845024" y="1524000"/>
            <a:ext cx="7444854" cy="2312988"/>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3" marL="1371600" marR="0" rtl="0" algn="l">
              <a:spcBef>
                <a:spcPts val="0"/>
              </a:spcBef>
              <a:spcAft>
                <a:spcPts val="0"/>
              </a:spcAft>
              <a:buNone/>
            </a:pPr>
            <a:r>
              <a:t/>
            </a:r>
            <a:endParaRPr b="0" i="0" sz="1800" u="none" cap="none" strike="noStrike">
              <a:solidFill>
                <a:srgbClr val="273C54"/>
              </a:solidFill>
              <a:latin typeface="Arial"/>
              <a:ea typeface="Arial"/>
              <a:cs typeface="Arial"/>
              <a:sym typeface="Arial"/>
            </a:endParaRPr>
          </a:p>
          <a:p>
            <a:pPr indent="0" lvl="3" marL="1371600" marR="0" rtl="0" algn="l">
              <a:spcBef>
                <a:spcPts val="0"/>
              </a:spcBef>
              <a:spcAft>
                <a:spcPts val="0"/>
              </a:spcAft>
              <a:buNone/>
            </a:pPr>
            <a:r>
              <a:t/>
            </a:r>
            <a:endParaRPr b="0" i="0" sz="1800" u="none" cap="none" strike="noStrike">
              <a:solidFill>
                <a:srgbClr val="273C54"/>
              </a:solidFill>
              <a:latin typeface="Arial"/>
              <a:ea typeface="Arial"/>
              <a:cs typeface="Arial"/>
              <a:sym typeface="Arial"/>
            </a:endParaRPr>
          </a:p>
          <a:p>
            <a:pPr indent="0" lvl="3" marL="1371600" marR="0" rtl="0" algn="l">
              <a:spcBef>
                <a:spcPts val="0"/>
              </a:spcBef>
              <a:spcAft>
                <a:spcPts val="0"/>
              </a:spcAft>
              <a:buNone/>
            </a:pPr>
            <a:r>
              <a:t/>
            </a:r>
            <a:endParaRPr b="0" i="0" sz="1800" u="none" cap="none" strike="noStrike">
              <a:solidFill>
                <a:srgbClr val="273C54"/>
              </a:solidFill>
              <a:latin typeface="Twentieth Century"/>
              <a:ea typeface="Twentieth Century"/>
              <a:cs typeface="Twentieth Century"/>
              <a:sym typeface="Twentieth Century"/>
            </a:endParaRPr>
          </a:p>
          <a:p>
            <a:pPr indent="0" lvl="3" marL="1371600" marR="0" rtl="0" algn="l">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91-100:	Excellent water quality</a:t>
            </a:r>
            <a:endParaRPr/>
          </a:p>
          <a:p>
            <a:pPr indent="0" lvl="3" marL="1371600" marR="0" rtl="0" algn="l">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71-90:	Good water quality</a:t>
            </a:r>
            <a:endParaRPr/>
          </a:p>
          <a:p>
            <a:pPr indent="0" lvl="3" marL="1371600" marR="0" rtl="0" algn="l">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51-70:	Medium or average water quality</a:t>
            </a:r>
            <a:endParaRPr/>
          </a:p>
          <a:p>
            <a:pPr indent="0" lvl="3" marL="1371600" marR="0" rtl="0" algn="l">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26-50:	Fair water quality</a:t>
            </a:r>
            <a:endParaRPr/>
          </a:p>
          <a:p>
            <a:pPr indent="0" lvl="3" marL="1371600" marR="0" rtl="0" algn="l">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0-25:	Poor water quality</a:t>
            </a:r>
            <a:endParaRPr/>
          </a:p>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20" name="Google Shape;520;p29"/>
          <p:cNvSpPr txBox="1"/>
          <p:nvPr/>
        </p:nvSpPr>
        <p:spPr>
          <a:xfrm>
            <a:off x="909851" y="1650621"/>
            <a:ext cx="73152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Twentieth Century"/>
                <a:ea typeface="Twentieth Century"/>
                <a:cs typeface="Twentieth Century"/>
                <a:sym typeface="Twentieth Century"/>
              </a:rPr>
              <a:t>WQI</a:t>
            </a:r>
            <a:r>
              <a:rPr b="0" i="0" lang="en-US" sz="1800" u="none" cap="none" strike="noStrike">
                <a:solidFill>
                  <a:schemeClr val="dk1"/>
                </a:solidFill>
                <a:latin typeface="Twentieth Century"/>
                <a:ea typeface="Twentieth Century"/>
                <a:cs typeface="Twentieth Century"/>
                <a:sym typeface="Twentieth Century"/>
              </a:rPr>
              <a:t> is a unit-less number ranging from 1 to 100</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
          <p:cNvSpPr/>
          <p:nvPr/>
        </p:nvSpPr>
        <p:spPr>
          <a:xfrm>
            <a:off x="76200" y="1564731"/>
            <a:ext cx="2895600" cy="2819400"/>
          </a:xfrm>
          <a:prstGeom prst="ellipse">
            <a:avLst/>
          </a:prstGeom>
          <a:solidFill>
            <a:srgbClr val="3A5687">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Twentieth Century"/>
                <a:ea typeface="Twentieth Century"/>
                <a:cs typeface="Twentieth Century"/>
                <a:sym typeface="Twentieth Century"/>
              </a:rPr>
              <a:t>1810</a:t>
            </a:r>
            <a:endParaRPr/>
          </a:p>
          <a:p>
            <a:pPr indent="0" lvl="0" marL="0" marR="0" rtl="0" algn="ctr">
              <a:spcBef>
                <a:spcPts val="0"/>
              </a:spcBef>
              <a:spcAft>
                <a:spcPts val="0"/>
              </a:spcAft>
              <a:buNone/>
            </a:pPr>
            <a:r>
              <a:rPr b="0" i="0" lang="en-US" sz="1800" u="none" cap="none" strike="noStrike">
                <a:solidFill>
                  <a:schemeClr val="lt1"/>
                </a:solidFill>
                <a:latin typeface="Twentieth Century"/>
                <a:ea typeface="Twentieth Century"/>
                <a:cs typeface="Twentieth Century"/>
                <a:sym typeface="Twentieth Century"/>
              </a:rPr>
              <a:t>The first sewer system in Washington D.C. carries waste to the nearest stream</a:t>
            </a:r>
            <a:endParaRPr/>
          </a:p>
        </p:txBody>
      </p:sp>
      <p:sp>
        <p:nvSpPr>
          <p:cNvPr id="185" name="Google Shape;185;p3"/>
          <p:cNvSpPr/>
          <p:nvPr/>
        </p:nvSpPr>
        <p:spPr>
          <a:xfrm>
            <a:off x="1524000" y="3639866"/>
            <a:ext cx="3124200" cy="3065734"/>
          </a:xfrm>
          <a:prstGeom prst="ellipse">
            <a:avLst/>
          </a:prstGeom>
          <a:blipFill rotWithShape="1">
            <a:blip r:embed="rId3">
              <a:alphaModFix/>
            </a:blip>
            <a:stretch>
              <a:fillRect b="0" l="0" r="0" t="0"/>
            </a:stretch>
          </a:blip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86" name="Google Shape;186;p3"/>
          <p:cNvSpPr/>
          <p:nvPr/>
        </p:nvSpPr>
        <p:spPr>
          <a:xfrm>
            <a:off x="4594746" y="1304267"/>
            <a:ext cx="3406254" cy="3343933"/>
          </a:xfrm>
          <a:prstGeom prst="ellipse">
            <a:avLst/>
          </a:prstGeom>
          <a:blipFill rotWithShape="1">
            <a:blip r:embed="rId4">
              <a:alphaModFix/>
            </a:blip>
            <a:stretch>
              <a:fillRect b="0" l="0" r="0" t="0"/>
            </a:stretch>
          </a:blip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87" name="Google Shape;187;p3"/>
          <p:cNvSpPr/>
          <p:nvPr/>
        </p:nvSpPr>
        <p:spPr>
          <a:xfrm>
            <a:off x="3276600" y="1828800"/>
            <a:ext cx="1905000" cy="1295400"/>
          </a:xfrm>
          <a:prstGeom prst="roundRect">
            <a:avLst>
              <a:gd fmla="val 16667" name="adj"/>
            </a:avLst>
          </a:prstGeom>
          <a:solidFill>
            <a:srgbClr val="C7E0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1950</a:t>
            </a:r>
            <a:endParaRPr/>
          </a:p>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Disposable containers  widely used</a:t>
            </a:r>
            <a:endParaRPr/>
          </a:p>
        </p:txBody>
      </p:sp>
      <p:sp>
        <p:nvSpPr>
          <p:cNvPr id="188" name="Google Shape;188;p3"/>
          <p:cNvSpPr/>
          <p:nvPr/>
        </p:nvSpPr>
        <p:spPr>
          <a:xfrm>
            <a:off x="304800" y="5486400"/>
            <a:ext cx="2086544" cy="1219200"/>
          </a:xfrm>
          <a:prstGeom prst="roundRect">
            <a:avLst>
              <a:gd fmla="val 16667" name="adj"/>
            </a:avLst>
          </a:prstGeom>
          <a:solidFill>
            <a:srgbClr val="C7E0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1932 River closed for swimming for 13 miles in lower Potomac</a:t>
            </a:r>
            <a:endParaRPr/>
          </a:p>
        </p:txBody>
      </p:sp>
      <p:sp>
        <p:nvSpPr>
          <p:cNvPr id="189" name="Google Shape;189;p3"/>
          <p:cNvSpPr/>
          <p:nvPr/>
        </p:nvSpPr>
        <p:spPr>
          <a:xfrm>
            <a:off x="5638800" y="3639866"/>
            <a:ext cx="3146946" cy="3048000"/>
          </a:xfrm>
          <a:prstGeom prst="ellipse">
            <a:avLst/>
          </a:prstGeom>
          <a:solidFill>
            <a:srgbClr val="3A5687">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Twentieth Century"/>
                <a:ea typeface="Twentieth Century"/>
                <a:cs typeface="Twentieth Century"/>
                <a:sym typeface="Twentieth Century"/>
              </a:rPr>
              <a:t>1938</a:t>
            </a:r>
            <a:endParaRPr/>
          </a:p>
          <a:p>
            <a:pPr indent="0" lvl="0" marL="0" marR="0" rtl="0" algn="ctr">
              <a:spcBef>
                <a:spcPts val="0"/>
              </a:spcBef>
              <a:spcAft>
                <a:spcPts val="0"/>
              </a:spcAft>
              <a:buNone/>
            </a:pPr>
            <a:r>
              <a:rPr b="0" i="0" lang="en-US" sz="1800" u="none" cap="none" strike="noStrike">
                <a:solidFill>
                  <a:schemeClr val="lt1"/>
                </a:solidFill>
                <a:latin typeface="Twentieth Century"/>
                <a:ea typeface="Twentieth Century"/>
                <a:cs typeface="Twentieth Century"/>
                <a:sym typeface="Twentieth Century"/>
              </a:rPr>
              <a:t>Blue Plains Wastewater Treatment Plant completed</a:t>
            </a:r>
            <a:endParaRPr/>
          </a:p>
        </p:txBody>
      </p:sp>
      <p:sp>
        <p:nvSpPr>
          <p:cNvPr id="190" name="Google Shape;190;p3"/>
          <p:cNvSpPr txBox="1"/>
          <p:nvPr/>
        </p:nvSpPr>
        <p:spPr>
          <a:xfrm>
            <a:off x="566430" y="304800"/>
            <a:ext cx="8229600" cy="80803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n-US" sz="4000" u="none" cap="none" strike="noStrike">
                <a:solidFill>
                  <a:srgbClr val="0070C0"/>
                </a:solidFill>
                <a:latin typeface="Twentieth Century"/>
                <a:ea typeface="Twentieth Century"/>
                <a:cs typeface="Twentieth Century"/>
                <a:sym typeface="Twentieth Century"/>
              </a:rPr>
              <a:t>HISTORY OF THE POTOMAC RIVER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500"/>
                                        <p:tgtEl>
                                          <p:spTgt spid="184"/>
                                        </p:tgtEl>
                                        <p:attrNameLst>
                                          <p:attrName>ppt_w</p:attrName>
                                        </p:attrNameLst>
                                      </p:cBhvr>
                                      <p:tavLst>
                                        <p:tav fmla="" tm="0">
                                          <p:val>
                                            <p:strVal val="0"/>
                                          </p:val>
                                        </p:tav>
                                        <p:tav fmla="" tm="100000">
                                          <p:val>
                                            <p:strVal val="#ppt_w"/>
                                          </p:val>
                                        </p:tav>
                                      </p:tavLst>
                                    </p:anim>
                                    <p:anim calcmode="lin" valueType="num">
                                      <p:cBhvr additive="base">
                                        <p:cTn dur="500"/>
                                        <p:tgtEl>
                                          <p:spTgt spid="18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500"/>
                                        <p:tgtEl>
                                          <p:spTgt spid="185"/>
                                        </p:tgtEl>
                                        <p:attrNameLst>
                                          <p:attrName>ppt_w</p:attrName>
                                        </p:attrNameLst>
                                      </p:cBhvr>
                                      <p:tavLst>
                                        <p:tav fmla="" tm="0">
                                          <p:val>
                                            <p:strVal val="0"/>
                                          </p:val>
                                        </p:tav>
                                        <p:tav fmla="" tm="100000">
                                          <p:val>
                                            <p:strVal val="#ppt_w"/>
                                          </p:val>
                                        </p:tav>
                                      </p:tavLst>
                                    </p:anim>
                                    <p:anim calcmode="lin" valueType="num">
                                      <p:cBhvr additive="base">
                                        <p:cTn dur="500"/>
                                        <p:tgtEl>
                                          <p:spTgt spid="18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88"/>
                                        </p:tgtEl>
                                        <p:attrNameLst>
                                          <p:attrName>style.visibility</p:attrName>
                                        </p:attrNameLst>
                                      </p:cBhvr>
                                      <p:to>
                                        <p:strVal val="visible"/>
                                      </p:to>
                                    </p:set>
                                    <p:anim calcmode="lin" valueType="num">
                                      <p:cBhvr additive="base">
                                        <p:cTn dur="500"/>
                                        <p:tgtEl>
                                          <p:spTgt spid="188"/>
                                        </p:tgtEl>
                                        <p:attrNameLst>
                                          <p:attrName>ppt_w</p:attrName>
                                        </p:attrNameLst>
                                      </p:cBhvr>
                                      <p:tavLst>
                                        <p:tav fmla="" tm="0">
                                          <p:val>
                                            <p:strVal val="0"/>
                                          </p:val>
                                        </p:tav>
                                        <p:tav fmla="" tm="100000">
                                          <p:val>
                                            <p:strVal val="#ppt_w"/>
                                          </p:val>
                                        </p:tav>
                                      </p:tavLst>
                                    </p:anim>
                                    <p:anim calcmode="lin" valueType="num">
                                      <p:cBhvr additive="base">
                                        <p:cTn dur="500"/>
                                        <p:tgtEl>
                                          <p:spTgt spid="18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9"/>
                                        </p:tgtEl>
                                        <p:attrNameLst>
                                          <p:attrName>style.visibility</p:attrName>
                                        </p:attrNameLst>
                                      </p:cBhvr>
                                      <p:to>
                                        <p:strVal val="visible"/>
                                      </p:to>
                                    </p:set>
                                    <p:anim calcmode="lin" valueType="num">
                                      <p:cBhvr additive="base">
                                        <p:cTn dur="500"/>
                                        <p:tgtEl>
                                          <p:spTgt spid="189"/>
                                        </p:tgtEl>
                                        <p:attrNameLst>
                                          <p:attrName>ppt_w</p:attrName>
                                        </p:attrNameLst>
                                      </p:cBhvr>
                                      <p:tavLst>
                                        <p:tav fmla="" tm="0">
                                          <p:val>
                                            <p:strVal val="0"/>
                                          </p:val>
                                        </p:tav>
                                        <p:tav fmla="" tm="100000">
                                          <p:val>
                                            <p:strVal val="#ppt_w"/>
                                          </p:val>
                                        </p:tav>
                                      </p:tavLst>
                                    </p:anim>
                                    <p:anim calcmode="lin" valueType="num">
                                      <p:cBhvr additive="base">
                                        <p:cTn dur="500"/>
                                        <p:tgtEl>
                                          <p:spTgt spid="18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500"/>
                                        <p:tgtEl>
                                          <p:spTgt spid="186"/>
                                        </p:tgtEl>
                                        <p:attrNameLst>
                                          <p:attrName>ppt_w</p:attrName>
                                        </p:attrNameLst>
                                      </p:cBhvr>
                                      <p:tavLst>
                                        <p:tav fmla="" tm="0">
                                          <p:val>
                                            <p:strVal val="0"/>
                                          </p:val>
                                        </p:tav>
                                        <p:tav fmla="" tm="100000">
                                          <p:val>
                                            <p:strVal val="#ppt_w"/>
                                          </p:val>
                                        </p:tav>
                                      </p:tavLst>
                                    </p:anim>
                                    <p:anim calcmode="lin" valueType="num">
                                      <p:cBhvr additive="base">
                                        <p:cTn dur="500"/>
                                        <p:tgtEl>
                                          <p:spTgt spid="18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500"/>
                                        <p:tgtEl>
                                          <p:spTgt spid="187"/>
                                        </p:tgtEl>
                                        <p:attrNameLst>
                                          <p:attrName>ppt_w</p:attrName>
                                        </p:attrNameLst>
                                      </p:cBhvr>
                                      <p:tavLst>
                                        <p:tav fmla="" tm="0">
                                          <p:val>
                                            <p:strVal val="0"/>
                                          </p:val>
                                        </p:tav>
                                        <p:tav fmla="" tm="100000">
                                          <p:val>
                                            <p:strVal val="#ppt_w"/>
                                          </p:val>
                                        </p:tav>
                                      </p:tavLst>
                                    </p:anim>
                                    <p:anim calcmode="lin" valueType="num">
                                      <p:cBhvr additive="base">
                                        <p:cTn dur="500"/>
                                        <p:tgtEl>
                                          <p:spTgt spid="18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0"/>
          <p:cNvSpPr/>
          <p:nvPr/>
        </p:nvSpPr>
        <p:spPr>
          <a:xfrm>
            <a:off x="4800600" y="2393884"/>
            <a:ext cx="3886200" cy="4246693"/>
          </a:xfrm>
          <a:prstGeom prst="roundRect">
            <a:avLst>
              <a:gd fmla="val 16667" name="adj"/>
            </a:avLst>
          </a:prstGeom>
          <a:solidFill>
            <a:schemeClr val="accent1"/>
          </a:solid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graphicFrame>
        <p:nvGraphicFramePr>
          <p:cNvPr id="526" name="Google Shape;526;p30"/>
          <p:cNvGraphicFramePr/>
          <p:nvPr/>
        </p:nvGraphicFramePr>
        <p:xfrm>
          <a:off x="-1676400" y="2221101"/>
          <a:ext cx="8077200" cy="5475099"/>
        </p:xfrm>
        <a:graphic>
          <a:graphicData uri="http://schemas.openxmlformats.org/drawingml/2006/chart">
            <c:chart r:id="rId3"/>
          </a:graphicData>
        </a:graphic>
      </p:graphicFrame>
      <p:sp>
        <p:nvSpPr>
          <p:cNvPr id="527" name="Google Shape;527;p30"/>
          <p:cNvSpPr txBox="1"/>
          <p:nvPr>
            <p:ph idx="2" type="body"/>
          </p:nvPr>
        </p:nvSpPr>
        <p:spPr>
          <a:xfrm>
            <a:off x="5105400" y="2557462"/>
            <a:ext cx="3429000" cy="4681538"/>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120000"/>
              </a:lnSpc>
              <a:spcBef>
                <a:spcPts val="0"/>
              </a:spcBef>
              <a:spcAft>
                <a:spcPts val="0"/>
              </a:spcAft>
              <a:buSzPct val="100000"/>
              <a:buChar char="•"/>
            </a:pPr>
            <a:r>
              <a:rPr lang="en-US" sz="3000" cap="none">
                <a:solidFill>
                  <a:schemeClr val="lt1"/>
                </a:solidFill>
              </a:rPr>
              <a:t>Each parameter result has a contribution to the overall stream score</a:t>
            </a:r>
            <a:endParaRPr/>
          </a:p>
          <a:p>
            <a:pPr indent="-228600" lvl="0" marL="228600" rtl="0" algn="l">
              <a:lnSpc>
                <a:spcPct val="120000"/>
              </a:lnSpc>
              <a:spcBef>
                <a:spcPts val="1000"/>
              </a:spcBef>
              <a:spcAft>
                <a:spcPts val="0"/>
              </a:spcAft>
              <a:buSzPct val="100000"/>
              <a:buChar char="•"/>
            </a:pPr>
            <a:r>
              <a:rPr lang="en-US" sz="3000" cap="none">
                <a:solidFill>
                  <a:schemeClr val="lt1"/>
                </a:solidFill>
              </a:rPr>
              <a:t>Fecal coliform is (16%) of total </a:t>
            </a:r>
            <a:endParaRPr/>
          </a:p>
          <a:p>
            <a:pPr indent="-228600" lvl="0" marL="228600" rtl="0" algn="l">
              <a:lnSpc>
                <a:spcPct val="120000"/>
              </a:lnSpc>
              <a:spcBef>
                <a:spcPts val="1000"/>
              </a:spcBef>
              <a:spcAft>
                <a:spcPts val="0"/>
              </a:spcAft>
              <a:buSzPct val="100000"/>
              <a:buChar char="•"/>
            </a:pPr>
            <a:r>
              <a:rPr lang="en-US" sz="3000" cap="none">
                <a:solidFill>
                  <a:schemeClr val="lt1"/>
                </a:solidFill>
              </a:rPr>
              <a:t>BOD is (11%) of total </a:t>
            </a:r>
            <a:endParaRPr/>
          </a:p>
          <a:p>
            <a:pPr indent="-228600" lvl="0" marL="228600" rtl="0" algn="l">
              <a:lnSpc>
                <a:spcPct val="120000"/>
              </a:lnSpc>
              <a:spcBef>
                <a:spcPts val="1000"/>
              </a:spcBef>
              <a:spcAft>
                <a:spcPts val="0"/>
              </a:spcAft>
              <a:buSzPct val="100000"/>
              <a:buChar char="•"/>
            </a:pPr>
            <a:r>
              <a:rPr lang="en-US" sz="3000" cap="none">
                <a:solidFill>
                  <a:schemeClr val="lt1"/>
                </a:solidFill>
              </a:rPr>
              <a:t>In the absence of both, divide your raw “total” by 73 to get your adjusted “total”</a:t>
            </a:r>
            <a:endParaRPr/>
          </a:p>
          <a:p>
            <a:pPr indent="-130175" lvl="0" marL="228600" rtl="0" algn="l">
              <a:lnSpc>
                <a:spcPct val="120000"/>
              </a:lnSpc>
              <a:spcBef>
                <a:spcPts val="1000"/>
              </a:spcBef>
              <a:spcAft>
                <a:spcPts val="0"/>
              </a:spcAft>
              <a:buSzPct val="100000"/>
              <a:buNone/>
            </a:pPr>
            <a:r>
              <a:t/>
            </a:r>
            <a:endParaRPr>
              <a:solidFill>
                <a:schemeClr val="lt1"/>
              </a:solidFill>
            </a:endParaRPr>
          </a:p>
        </p:txBody>
      </p:sp>
      <p:sp>
        <p:nvSpPr>
          <p:cNvPr id="528" name="Google Shape;528;p30"/>
          <p:cNvSpPr txBox="1"/>
          <p:nvPr>
            <p:ph type="title"/>
          </p:nvPr>
        </p:nvSpPr>
        <p:spPr>
          <a:xfrm>
            <a:off x="1676400" y="197308"/>
            <a:ext cx="5867400" cy="8080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6699"/>
                </a:solidFill>
              </a:rPr>
              <a:t>WEIGHTING FACTORS</a:t>
            </a:r>
            <a:endParaRPr/>
          </a:p>
        </p:txBody>
      </p:sp>
      <p:sp>
        <p:nvSpPr>
          <p:cNvPr id="529" name="Google Shape;529;p30"/>
          <p:cNvSpPr/>
          <p:nvPr/>
        </p:nvSpPr>
        <p:spPr>
          <a:xfrm>
            <a:off x="1562100" y="966892"/>
            <a:ext cx="60960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After the q-value is obtained, it is multiplied by a "weighting factor," based on that test’s importance in water quality.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31"/>
          <p:cNvSpPr/>
          <p:nvPr/>
        </p:nvSpPr>
        <p:spPr>
          <a:xfrm>
            <a:off x="1219200" y="1219200"/>
            <a:ext cx="3276600" cy="2514600"/>
          </a:xfrm>
          <a:prstGeom prst="roundRect">
            <a:avLst>
              <a:gd fmla="val 16667"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Read Labels</a:t>
            </a:r>
            <a:endParaRPr/>
          </a:p>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Buy personal hygiene products made with natural ingredients.</a:t>
            </a:r>
            <a:endParaRPr/>
          </a:p>
        </p:txBody>
      </p:sp>
      <p:sp>
        <p:nvSpPr>
          <p:cNvPr id="536" name="Google Shape;536;p31"/>
          <p:cNvSpPr txBox="1"/>
          <p:nvPr>
            <p:ph type="title"/>
          </p:nvPr>
        </p:nvSpPr>
        <p:spPr>
          <a:xfrm>
            <a:off x="685800" y="-228600"/>
            <a:ext cx="7772400" cy="15954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a:solidFill>
                  <a:srgbClr val="006699"/>
                </a:solidFill>
              </a:rPr>
              <a:t>WHAT CAN I DO</a:t>
            </a:r>
            <a:endParaRPr/>
          </a:p>
        </p:txBody>
      </p:sp>
      <p:sp>
        <p:nvSpPr>
          <p:cNvPr id="537" name="Google Shape;537;p31"/>
          <p:cNvSpPr/>
          <p:nvPr/>
        </p:nvSpPr>
        <p:spPr>
          <a:xfrm>
            <a:off x="4953000" y="1143000"/>
            <a:ext cx="3276600" cy="25146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Twentieth Century"/>
                <a:ea typeface="Twentieth Century"/>
                <a:cs typeface="Twentieth Century"/>
                <a:sym typeface="Twentieth Century"/>
              </a:rPr>
              <a:t>Properly dispose of pharmaceuticals and personal-care products with endocrine-disrupting compounds that, when flushed down the toilet, contaminate the river.</a:t>
            </a:r>
            <a:endParaRPr/>
          </a:p>
        </p:txBody>
      </p:sp>
      <p:sp>
        <p:nvSpPr>
          <p:cNvPr id="538" name="Google Shape;538;p31"/>
          <p:cNvSpPr/>
          <p:nvPr/>
        </p:nvSpPr>
        <p:spPr>
          <a:xfrm>
            <a:off x="319870" y="3164531"/>
            <a:ext cx="3276600" cy="2514600"/>
          </a:xfrm>
          <a:prstGeom prst="roundRect">
            <a:avLst>
              <a:gd fmla="val 16667" name="adj"/>
            </a:avLst>
          </a:prstGeom>
          <a:solidFill>
            <a:srgbClr val="E8F2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Control Lawn Care</a:t>
            </a:r>
            <a:endParaRPr/>
          </a:p>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Treat your lawn during dry weather because heavy rainfall creates runoff.</a:t>
            </a:r>
            <a:endParaRPr/>
          </a:p>
        </p:txBody>
      </p:sp>
      <p:sp>
        <p:nvSpPr>
          <p:cNvPr id="539" name="Google Shape;539;p31"/>
          <p:cNvSpPr/>
          <p:nvPr/>
        </p:nvSpPr>
        <p:spPr>
          <a:xfrm>
            <a:off x="5486400" y="3810000"/>
            <a:ext cx="3168557" cy="2565735"/>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Green Streets</a:t>
            </a:r>
            <a:endParaRPr/>
          </a:p>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Help tackle storm water by planning grassy areas along roads where rainwater can soak in and contaminants dissipate before entering rivers.</a:t>
            </a:r>
            <a:endParaRPr/>
          </a:p>
        </p:txBody>
      </p:sp>
      <p:sp>
        <p:nvSpPr>
          <p:cNvPr id="540" name="Google Shape;540;p31"/>
          <p:cNvSpPr/>
          <p:nvPr/>
        </p:nvSpPr>
        <p:spPr>
          <a:xfrm>
            <a:off x="3169835" y="4650431"/>
            <a:ext cx="2209800" cy="2057400"/>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Consider low maintenance/</a:t>
            </a:r>
            <a:endParaRPr/>
          </a:p>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common native landscaping.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20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2000"/>
                                        <p:tgtEl>
                                          <p:spTgt spid="5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2000"/>
                                        <p:tgtEl>
                                          <p:spTgt spid="538"/>
                                        </p:tgtEl>
                                      </p:cBhvr>
                                    </p:animEffect>
                                  </p:childTnLst>
                                </p:cTn>
                              </p:par>
                              <p:par>
                                <p:cTn fill="hold" nodeType="with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2000"/>
                                        <p:tgtEl>
                                          <p:spTgt spid="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2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32"/>
          <p:cNvSpPr txBox="1"/>
          <p:nvPr>
            <p:ph type="title"/>
          </p:nvPr>
        </p:nvSpPr>
        <p:spPr>
          <a:xfrm>
            <a:off x="685800" y="228600"/>
            <a:ext cx="7772400" cy="15954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a:t>REFERENCES:</a:t>
            </a:r>
            <a:endParaRPr/>
          </a:p>
        </p:txBody>
      </p:sp>
      <p:sp>
        <p:nvSpPr>
          <p:cNvPr id="546" name="Google Shape;546;p32"/>
          <p:cNvSpPr txBox="1"/>
          <p:nvPr>
            <p:ph idx="1" type="body"/>
          </p:nvPr>
        </p:nvSpPr>
        <p:spPr>
          <a:xfrm>
            <a:off x="685800" y="1676400"/>
            <a:ext cx="7772400" cy="3424237"/>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120000"/>
              </a:lnSpc>
              <a:spcBef>
                <a:spcPts val="0"/>
              </a:spcBef>
              <a:spcAft>
                <a:spcPts val="0"/>
              </a:spcAft>
              <a:buSzPct val="100000"/>
              <a:buChar char="•"/>
            </a:pPr>
            <a:r>
              <a:rPr lang="en-US"/>
              <a:t>BTW WATERSHED WATCHDOGS RESOURCE BOOKLET</a:t>
            </a:r>
            <a:endParaRPr/>
          </a:p>
          <a:p>
            <a:pPr indent="-228600" lvl="0" marL="228600" rtl="0" algn="l">
              <a:lnSpc>
                <a:spcPct val="120000"/>
              </a:lnSpc>
              <a:spcBef>
                <a:spcPts val="1000"/>
              </a:spcBef>
              <a:spcAft>
                <a:spcPts val="0"/>
              </a:spcAft>
              <a:buSzPct val="100000"/>
              <a:buChar char="•"/>
            </a:pPr>
            <a:r>
              <a:rPr lang="en-US"/>
              <a:t>MDE WEBSITE: </a:t>
            </a:r>
            <a:r>
              <a:rPr lang="en-US" u="sng">
                <a:solidFill>
                  <a:schemeClr val="hlink"/>
                </a:solidFill>
                <a:hlinkClick r:id="rId3"/>
              </a:rPr>
              <a:t>HTTP://WWW.MDE.STATE.MD.US/PROGRAMS/MULTIMEDIAPROGRAMS/ENVIRON_EMERGENCIES/FISHKILLS_MD/INDEX.ASP</a:t>
            </a:r>
            <a:endParaRPr/>
          </a:p>
          <a:p>
            <a:pPr indent="-228600" lvl="0" marL="228600" rtl="0" algn="l">
              <a:lnSpc>
                <a:spcPct val="120000"/>
              </a:lnSpc>
              <a:spcBef>
                <a:spcPts val="1000"/>
              </a:spcBef>
              <a:spcAft>
                <a:spcPts val="0"/>
              </a:spcAft>
              <a:buSzPct val="100000"/>
              <a:buChar char="•"/>
            </a:pPr>
            <a:r>
              <a:rPr lang="en-US"/>
              <a:t>EARTH JUSTICE WEBSITE:</a:t>
            </a:r>
            <a:endParaRPr/>
          </a:p>
          <a:p>
            <a:pPr indent="-228600" lvl="0" marL="228600" rtl="0" algn="l">
              <a:lnSpc>
                <a:spcPct val="120000"/>
              </a:lnSpc>
              <a:spcBef>
                <a:spcPts val="1000"/>
              </a:spcBef>
              <a:spcAft>
                <a:spcPts val="0"/>
              </a:spcAft>
              <a:buSzPct val="100000"/>
              <a:buFont typeface="Twentieth Century"/>
              <a:buNone/>
            </a:pPr>
            <a:r>
              <a:rPr lang="en-US"/>
              <a:t>	</a:t>
            </a:r>
            <a:r>
              <a:rPr lang="en-US" u="sng">
                <a:solidFill>
                  <a:schemeClr val="hlink"/>
                </a:solidFill>
                <a:hlinkClick r:id="rId4"/>
              </a:rPr>
              <a:t>HTTP://WWW.EARTHJUSTICE.ORG/URGENT/PRINT.HTML?ID=17</a:t>
            </a:r>
            <a:endParaRPr/>
          </a:p>
          <a:p>
            <a:pPr indent="-228600" lvl="0" marL="228600" rtl="0" algn="l">
              <a:lnSpc>
                <a:spcPct val="120000"/>
              </a:lnSpc>
              <a:spcBef>
                <a:spcPts val="1000"/>
              </a:spcBef>
              <a:spcAft>
                <a:spcPts val="0"/>
              </a:spcAft>
              <a:buSzPct val="100000"/>
              <a:buChar char="•"/>
            </a:pPr>
            <a:r>
              <a:rPr lang="en-US"/>
              <a:t>NY STATE DEPT OF ENVIRONMENTAL CONSERVATION:  </a:t>
            </a:r>
            <a:r>
              <a:rPr lang="en-US" u="sng">
                <a:solidFill>
                  <a:schemeClr val="hlink"/>
                </a:solidFill>
                <a:hlinkClick r:id="rId5"/>
              </a:rPr>
              <a:t>HTTP://WWW.DEC.STATE.NY.US/WEBSITE/DAR/OOD/ACIDRAIN.HTML</a:t>
            </a:r>
            <a:endParaRPr/>
          </a:p>
          <a:p>
            <a:pPr indent="-228600" lvl="0" marL="228600" rtl="0" algn="l">
              <a:lnSpc>
                <a:spcPct val="120000"/>
              </a:lnSpc>
              <a:spcBef>
                <a:spcPts val="1000"/>
              </a:spcBef>
              <a:spcAft>
                <a:spcPts val="0"/>
              </a:spcAft>
              <a:buSzPct val="100000"/>
              <a:buChar char="•"/>
            </a:pPr>
            <a:r>
              <a:rPr lang="en-US"/>
              <a:t>AUSTRALIAN GOVERNMENT (OZESTUARIES):  </a:t>
            </a:r>
            <a:r>
              <a:rPr lang="en-US" u="sng">
                <a:solidFill>
                  <a:schemeClr val="hlink"/>
                </a:solidFill>
                <a:hlinkClick r:id="rId6"/>
              </a:rPr>
              <a:t>HTTP://WWW.OZESTUARIES.ORG/ORACLE/OZESTUARIES/INDICATORS/IN_TURBIDITY_F.HTML</a:t>
            </a:r>
            <a:endParaRPr/>
          </a:p>
          <a:p>
            <a:pPr indent="-228600" lvl="0" marL="228600" rtl="0" algn="l">
              <a:lnSpc>
                <a:spcPct val="120000"/>
              </a:lnSpc>
              <a:spcBef>
                <a:spcPts val="1000"/>
              </a:spcBef>
              <a:spcAft>
                <a:spcPts val="0"/>
              </a:spcAft>
              <a:buSzPct val="100000"/>
              <a:buChar char="•"/>
            </a:pPr>
            <a:r>
              <a:rPr lang="en-US"/>
              <a:t>BIOLOGY CORNER:</a:t>
            </a:r>
            <a:br>
              <a:rPr lang="en-US"/>
            </a:br>
            <a:r>
              <a:rPr lang="en-US" u="sng">
                <a:solidFill>
                  <a:schemeClr val="hlink"/>
                </a:solidFill>
                <a:hlinkClick r:id="rId7"/>
              </a:rPr>
              <a:t>HTTP://WWW.BIOLOGYCORNER.COM/BIO1/DIFFUSION.HTML</a:t>
            </a:r>
            <a:endParaRPr/>
          </a:p>
          <a:p>
            <a:pPr indent="-139700" lvl="0" marL="228600" rtl="0" algn="l">
              <a:lnSpc>
                <a:spcPct val="120000"/>
              </a:lnSpc>
              <a:spcBef>
                <a:spcPts val="1000"/>
              </a:spcBef>
              <a:spcAft>
                <a:spcPts val="0"/>
              </a:spcAft>
              <a:buSzPct val="1000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
          <p:cNvSpPr/>
          <p:nvPr/>
        </p:nvSpPr>
        <p:spPr>
          <a:xfrm>
            <a:off x="647700" y="1981200"/>
            <a:ext cx="2895600" cy="2819400"/>
          </a:xfrm>
          <a:prstGeom prst="ellipse">
            <a:avLst/>
          </a:prstGeom>
          <a:solidFill>
            <a:srgbClr val="C7E0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1951 The Washington Post calls the Potomac River “an open sewer.”</a:t>
            </a:r>
            <a:endParaRPr/>
          </a:p>
        </p:txBody>
      </p:sp>
      <p:sp>
        <p:nvSpPr>
          <p:cNvPr id="196" name="Google Shape;196;p4"/>
          <p:cNvSpPr/>
          <p:nvPr/>
        </p:nvSpPr>
        <p:spPr>
          <a:xfrm>
            <a:off x="3276600" y="1981200"/>
            <a:ext cx="2819400" cy="2819400"/>
          </a:xfrm>
          <a:prstGeom prst="ellipse">
            <a:avLst/>
          </a:prstGeom>
          <a:solidFill>
            <a:schemeClr val="accent2"/>
          </a:solid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Twentieth Century"/>
                <a:ea typeface="Twentieth Century"/>
                <a:cs typeface="Twentieth Century"/>
                <a:sym typeface="Twentieth Century"/>
              </a:rPr>
              <a:t>In the 1960’s, President Lyndon B. Johnson declared the Potomac River a “national disgrace.”</a:t>
            </a:r>
            <a:endParaRPr/>
          </a:p>
        </p:txBody>
      </p:sp>
      <p:sp>
        <p:nvSpPr>
          <p:cNvPr id="197" name="Google Shape;197;p4"/>
          <p:cNvSpPr/>
          <p:nvPr/>
        </p:nvSpPr>
        <p:spPr>
          <a:xfrm>
            <a:off x="5791200" y="2057400"/>
            <a:ext cx="2895600" cy="2743200"/>
          </a:xfrm>
          <a:prstGeom prst="ellipse">
            <a:avLst/>
          </a:prstGeom>
          <a:blipFill rotWithShape="1">
            <a:blip r:embed="rId3">
              <a:alphaModFix/>
            </a:blip>
            <a:stretch>
              <a:fillRect b="0" l="0" r="0" t="0"/>
            </a:stretch>
          </a:blip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98" name="Google Shape;198;p4"/>
          <p:cNvSpPr/>
          <p:nvPr/>
        </p:nvSpPr>
        <p:spPr>
          <a:xfrm>
            <a:off x="1676400" y="4038600"/>
            <a:ext cx="2743200" cy="2590800"/>
          </a:xfrm>
          <a:prstGeom prst="ellipse">
            <a:avLst/>
          </a:prstGeom>
          <a:blipFill rotWithShape="1">
            <a:blip r:embed="rId4">
              <a:alphaModFix/>
            </a:blip>
            <a:stretch>
              <a:fillRect b="0" l="0" r="0" t="0"/>
            </a:stretch>
          </a:blipFill>
          <a:ln cap="flat" cmpd="sng" w="15875">
            <a:solidFill>
              <a:srgbClr val="1128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99" name="Google Shape;199;p4"/>
          <p:cNvSpPr/>
          <p:nvPr/>
        </p:nvSpPr>
        <p:spPr>
          <a:xfrm>
            <a:off x="4191000" y="5562600"/>
            <a:ext cx="1905000" cy="1066800"/>
          </a:xfrm>
          <a:prstGeom prst="roundRect">
            <a:avLst>
              <a:gd fmla="val 16667" name="adj"/>
            </a:avLst>
          </a:prstGeom>
          <a:solidFill>
            <a:srgbClr val="C7E0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1973 Potomac River algae bloom</a:t>
            </a:r>
            <a:endParaRPr/>
          </a:p>
        </p:txBody>
      </p:sp>
      <p:sp>
        <p:nvSpPr>
          <p:cNvPr id="200" name="Google Shape;200;p4"/>
          <p:cNvSpPr/>
          <p:nvPr/>
        </p:nvSpPr>
        <p:spPr>
          <a:xfrm>
            <a:off x="6369050" y="4495800"/>
            <a:ext cx="1936750" cy="106680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Twentieth Century"/>
                <a:ea typeface="Twentieth Century"/>
                <a:cs typeface="Twentieth Century"/>
                <a:sym typeface="Twentieth Century"/>
              </a:rPr>
              <a:t>1973 Sewage outflow into Potomac River</a:t>
            </a:r>
            <a:endParaRPr/>
          </a:p>
        </p:txBody>
      </p:sp>
      <p:sp>
        <p:nvSpPr>
          <p:cNvPr id="201" name="Google Shape;201;p4"/>
          <p:cNvSpPr txBox="1"/>
          <p:nvPr/>
        </p:nvSpPr>
        <p:spPr>
          <a:xfrm>
            <a:off x="566430" y="304800"/>
            <a:ext cx="8229600" cy="80803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n-US" sz="4000" u="none" cap="none" strike="noStrike">
                <a:solidFill>
                  <a:srgbClr val="0070C0"/>
                </a:solidFill>
                <a:latin typeface="Twentieth Century"/>
                <a:ea typeface="Twentieth Century"/>
                <a:cs typeface="Twentieth Century"/>
                <a:sym typeface="Twentieth Century"/>
              </a:rPr>
              <a:t>HISTORY OF THE POTOMAC RIVER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5"/>
                                        </p:tgtEl>
                                        <p:attrNameLst>
                                          <p:attrName>style.visibility</p:attrName>
                                        </p:attrNameLst>
                                      </p:cBhvr>
                                      <p:to>
                                        <p:strVal val="visible"/>
                                      </p:to>
                                    </p:set>
                                    <p:anim calcmode="lin" valueType="num">
                                      <p:cBhvr additive="base">
                                        <p:cTn dur="500"/>
                                        <p:tgtEl>
                                          <p:spTgt spid="195"/>
                                        </p:tgtEl>
                                        <p:attrNameLst>
                                          <p:attrName>ppt_w</p:attrName>
                                        </p:attrNameLst>
                                      </p:cBhvr>
                                      <p:tavLst>
                                        <p:tav fmla="" tm="0">
                                          <p:val>
                                            <p:strVal val="0"/>
                                          </p:val>
                                        </p:tav>
                                        <p:tav fmla="" tm="100000">
                                          <p:val>
                                            <p:strVal val="#ppt_w"/>
                                          </p:val>
                                        </p:tav>
                                      </p:tavLst>
                                    </p:anim>
                                    <p:anim calcmode="lin" valueType="num">
                                      <p:cBhvr additive="base">
                                        <p:cTn dur="500"/>
                                        <p:tgtEl>
                                          <p:spTgt spid="19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500"/>
                                        <p:tgtEl>
                                          <p:spTgt spid="196"/>
                                        </p:tgtEl>
                                        <p:attrNameLst>
                                          <p:attrName>ppt_w</p:attrName>
                                        </p:attrNameLst>
                                      </p:cBhvr>
                                      <p:tavLst>
                                        <p:tav fmla="" tm="0">
                                          <p:val>
                                            <p:strVal val="0"/>
                                          </p:val>
                                        </p:tav>
                                        <p:tav fmla="" tm="100000">
                                          <p:val>
                                            <p:strVal val="#ppt_w"/>
                                          </p:val>
                                        </p:tav>
                                      </p:tavLst>
                                    </p:anim>
                                    <p:anim calcmode="lin" valueType="num">
                                      <p:cBhvr additive="base">
                                        <p:cTn dur="500"/>
                                        <p:tgtEl>
                                          <p:spTgt spid="19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7"/>
                                        </p:tgtEl>
                                        <p:attrNameLst>
                                          <p:attrName>style.visibility</p:attrName>
                                        </p:attrNameLst>
                                      </p:cBhvr>
                                      <p:to>
                                        <p:strVal val="visible"/>
                                      </p:to>
                                    </p:set>
                                    <p:anim calcmode="lin" valueType="num">
                                      <p:cBhvr additive="base">
                                        <p:cTn dur="500"/>
                                        <p:tgtEl>
                                          <p:spTgt spid="197"/>
                                        </p:tgtEl>
                                        <p:attrNameLst>
                                          <p:attrName>ppt_w</p:attrName>
                                        </p:attrNameLst>
                                      </p:cBhvr>
                                      <p:tavLst>
                                        <p:tav fmla="" tm="0">
                                          <p:val>
                                            <p:strVal val="0"/>
                                          </p:val>
                                        </p:tav>
                                        <p:tav fmla="" tm="100000">
                                          <p:val>
                                            <p:strVal val="#ppt_w"/>
                                          </p:val>
                                        </p:tav>
                                      </p:tavLst>
                                    </p:anim>
                                    <p:anim calcmode="lin" valueType="num">
                                      <p:cBhvr additive="base">
                                        <p:cTn dur="500"/>
                                        <p:tgtEl>
                                          <p:spTgt spid="19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00"/>
                                        </p:tgtEl>
                                        <p:attrNameLst>
                                          <p:attrName>style.visibility</p:attrName>
                                        </p:attrNameLst>
                                      </p:cBhvr>
                                      <p:to>
                                        <p:strVal val="visible"/>
                                      </p:to>
                                    </p:set>
                                    <p:anim calcmode="lin" valueType="num">
                                      <p:cBhvr additive="base">
                                        <p:cTn dur="500"/>
                                        <p:tgtEl>
                                          <p:spTgt spid="200"/>
                                        </p:tgtEl>
                                        <p:attrNameLst>
                                          <p:attrName>ppt_w</p:attrName>
                                        </p:attrNameLst>
                                      </p:cBhvr>
                                      <p:tavLst>
                                        <p:tav fmla="" tm="0">
                                          <p:val>
                                            <p:strVal val="0"/>
                                          </p:val>
                                        </p:tav>
                                        <p:tav fmla="" tm="100000">
                                          <p:val>
                                            <p:strVal val="#ppt_w"/>
                                          </p:val>
                                        </p:tav>
                                      </p:tavLst>
                                    </p:anim>
                                    <p:anim calcmode="lin" valueType="num">
                                      <p:cBhvr additive="base">
                                        <p:cTn dur="500"/>
                                        <p:tgtEl>
                                          <p:spTgt spid="20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500"/>
                                        <p:tgtEl>
                                          <p:spTgt spid="198"/>
                                        </p:tgtEl>
                                        <p:attrNameLst>
                                          <p:attrName>ppt_w</p:attrName>
                                        </p:attrNameLst>
                                      </p:cBhvr>
                                      <p:tavLst>
                                        <p:tav fmla="" tm="0">
                                          <p:val>
                                            <p:strVal val="0"/>
                                          </p:val>
                                        </p:tav>
                                        <p:tav fmla="" tm="100000">
                                          <p:val>
                                            <p:strVal val="#ppt_w"/>
                                          </p:val>
                                        </p:tav>
                                      </p:tavLst>
                                    </p:anim>
                                    <p:anim calcmode="lin" valueType="num">
                                      <p:cBhvr additive="base">
                                        <p:cTn dur="500"/>
                                        <p:tgtEl>
                                          <p:spTgt spid="19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500"/>
                                        <p:tgtEl>
                                          <p:spTgt spid="199"/>
                                        </p:tgtEl>
                                        <p:attrNameLst>
                                          <p:attrName>ppt_w</p:attrName>
                                        </p:attrNameLst>
                                      </p:cBhvr>
                                      <p:tavLst>
                                        <p:tav fmla="" tm="0">
                                          <p:val>
                                            <p:strVal val="0"/>
                                          </p:val>
                                        </p:tav>
                                        <p:tav fmla="" tm="100000">
                                          <p:val>
                                            <p:strVal val="#ppt_w"/>
                                          </p:val>
                                        </p:tav>
                                      </p:tavLst>
                                    </p:anim>
                                    <p:anim calcmode="lin" valueType="num">
                                      <p:cBhvr additive="base">
                                        <p:cTn dur="500"/>
                                        <p:tgtEl>
                                          <p:spTgt spid="19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5"/>
          <p:cNvSpPr txBox="1"/>
          <p:nvPr>
            <p:ph idx="1" type="body"/>
          </p:nvPr>
        </p:nvSpPr>
        <p:spPr>
          <a:xfrm>
            <a:off x="778618" y="3096310"/>
            <a:ext cx="5317382" cy="3424237"/>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2300"/>
              <a:buChar char="•"/>
            </a:pPr>
            <a:r>
              <a:rPr lang="en-US" sz="2300" cap="none"/>
              <a:t>Made it unlawful to discharge any pollutant from a point source into navigable </a:t>
            </a:r>
            <a:r>
              <a:rPr b="1" lang="en-US" sz="2300" cap="none"/>
              <a:t>waters</a:t>
            </a:r>
            <a:r>
              <a:rPr lang="en-US" sz="2300" cap="none"/>
              <a:t>, unless a permit was obtained</a:t>
            </a:r>
            <a:endParaRPr/>
          </a:p>
          <a:p>
            <a:pPr indent="-228600" lvl="0" marL="228600" rtl="0" algn="l">
              <a:lnSpc>
                <a:spcPct val="120000"/>
              </a:lnSpc>
              <a:spcBef>
                <a:spcPts val="1000"/>
              </a:spcBef>
              <a:spcAft>
                <a:spcPts val="0"/>
              </a:spcAft>
              <a:buSzPts val="2300"/>
              <a:buChar char="•"/>
            </a:pPr>
            <a:r>
              <a:rPr lang="en-US" sz="2300" cap="none"/>
              <a:t>EPA works with its federal, state and tribal regulatory partners to monitor and ensure compliance with clean water laws</a:t>
            </a:r>
            <a:endParaRPr/>
          </a:p>
        </p:txBody>
      </p:sp>
      <p:sp>
        <p:nvSpPr>
          <p:cNvPr id="207" name="Google Shape;207;p5"/>
          <p:cNvSpPr/>
          <p:nvPr/>
        </p:nvSpPr>
        <p:spPr>
          <a:xfrm>
            <a:off x="550018" y="1333477"/>
            <a:ext cx="8229600" cy="1562123"/>
          </a:xfrm>
          <a:prstGeom prst="roundRect">
            <a:avLst>
              <a:gd fmla="val 16667" name="adj"/>
            </a:avLst>
          </a:prstGeom>
          <a:solidFill>
            <a:schemeClr val="accent1"/>
          </a:solidFill>
          <a:ln cap="flat" cmpd="sng" w="15875">
            <a:solidFill>
              <a:srgbClr val="11284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chemeClr val="lt1"/>
                </a:solidFill>
                <a:latin typeface="Twentieth Century"/>
                <a:ea typeface="Twentieth Century"/>
                <a:cs typeface="Twentieth Century"/>
                <a:sym typeface="Twentieth Century"/>
              </a:rPr>
              <a:t>Relying solely on the states to address water pollution, viewed largely as a state and local problem, wasn’t working.</a:t>
            </a:r>
            <a:endParaRPr b="0" i="0" sz="2800" u="none" cap="none" strike="noStrike">
              <a:solidFill>
                <a:schemeClr val="lt1"/>
              </a:solidFill>
              <a:latin typeface="Twentieth Century"/>
              <a:ea typeface="Twentieth Century"/>
              <a:cs typeface="Twentieth Century"/>
              <a:sym typeface="Twentieth Century"/>
            </a:endParaRPr>
          </a:p>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08" name="Google Shape;208;p5"/>
          <p:cNvSpPr txBox="1"/>
          <p:nvPr/>
        </p:nvSpPr>
        <p:spPr>
          <a:xfrm>
            <a:off x="566430" y="304800"/>
            <a:ext cx="8229600" cy="80803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n-US" sz="4000" u="none" cap="none" strike="noStrike">
                <a:solidFill>
                  <a:srgbClr val="0070C0"/>
                </a:solidFill>
                <a:latin typeface="Twentieth Century"/>
                <a:ea typeface="Twentieth Century"/>
                <a:cs typeface="Twentieth Century"/>
                <a:sym typeface="Twentieth Century"/>
              </a:rPr>
              <a:t>CLEAN WATER ACT (1972)</a:t>
            </a:r>
            <a:endParaRPr/>
          </a:p>
        </p:txBody>
      </p:sp>
      <p:pic>
        <p:nvPicPr>
          <p:cNvPr descr="Image result for epa" id="209" name="Google Shape;209;p5"/>
          <p:cNvPicPr preferRelativeResize="0"/>
          <p:nvPr/>
        </p:nvPicPr>
        <p:blipFill rotWithShape="1">
          <a:blip r:embed="rId3">
            <a:alphaModFix/>
          </a:blip>
          <a:srcRect b="0" l="0" r="0" t="0"/>
          <a:stretch/>
        </p:blipFill>
        <p:spPr>
          <a:xfrm>
            <a:off x="6324600" y="3390383"/>
            <a:ext cx="2202972" cy="2400817"/>
          </a:xfrm>
          <a:prstGeom prst="roundRect">
            <a:avLst>
              <a:gd fmla="val 8594" name="adj"/>
            </a:avLst>
          </a:prstGeom>
          <a:solidFill>
            <a:srgbClr val="ECECEC"/>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6"/>
          <p:cNvSpPr txBox="1"/>
          <p:nvPr>
            <p:ph idx="1" type="body"/>
          </p:nvPr>
        </p:nvSpPr>
        <p:spPr>
          <a:xfrm>
            <a:off x="757311" y="690562"/>
            <a:ext cx="7772400" cy="3424238"/>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2400"/>
              <a:buChar char="•"/>
            </a:pPr>
            <a:r>
              <a:rPr lang="en-US" sz="2400" cap="none"/>
              <a:t>The clean water act has been successful at reducing pollution that enters our rivers and lakes from </a:t>
            </a:r>
            <a:r>
              <a:rPr b="1" lang="en-US" sz="2400" cap="none"/>
              <a:t>point sources</a:t>
            </a:r>
            <a:r>
              <a:rPr lang="en-US" sz="2400" cap="none"/>
              <a:t>. </a:t>
            </a:r>
            <a:endParaRPr/>
          </a:p>
          <a:p>
            <a:pPr indent="-228600" lvl="0" marL="228600" rtl="0" algn="l">
              <a:lnSpc>
                <a:spcPct val="120000"/>
              </a:lnSpc>
              <a:spcBef>
                <a:spcPts val="1000"/>
              </a:spcBef>
              <a:spcAft>
                <a:spcPts val="0"/>
              </a:spcAft>
              <a:buSzPts val="2400"/>
              <a:buChar char="•"/>
            </a:pPr>
            <a:r>
              <a:rPr b="1" lang="en-US" sz="2400" cap="none"/>
              <a:t>Nonpoint source </a:t>
            </a:r>
            <a:r>
              <a:rPr lang="en-US" sz="2400" cap="none"/>
              <a:t>pollution is still a significant problem for clean water. </a:t>
            </a:r>
            <a:endParaRPr/>
          </a:p>
        </p:txBody>
      </p:sp>
      <p:sp>
        <p:nvSpPr>
          <p:cNvPr id="215" name="Google Shape;215;p6"/>
          <p:cNvSpPr/>
          <p:nvPr/>
        </p:nvSpPr>
        <p:spPr>
          <a:xfrm>
            <a:off x="685800" y="2971800"/>
            <a:ext cx="3886200" cy="3613602"/>
          </a:xfrm>
          <a:prstGeom prst="flowChartConnector">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lt1"/>
                </a:solidFill>
                <a:latin typeface="Twentieth Century"/>
                <a:ea typeface="Twentieth Century"/>
                <a:cs typeface="Twentieth Century"/>
                <a:sym typeface="Twentieth Century"/>
              </a:rPr>
              <a:t>Point Source</a:t>
            </a:r>
            <a:endParaRPr/>
          </a:p>
          <a:p>
            <a:pPr indent="0" lvl="0" marL="0" marR="0" rtl="0" algn="ctr">
              <a:spcBef>
                <a:spcPts val="0"/>
              </a:spcBef>
              <a:spcAft>
                <a:spcPts val="0"/>
              </a:spcAft>
              <a:buNone/>
            </a:pPr>
            <a:r>
              <a:rPr b="0" i="0" lang="en-US" sz="2400" u="none" cap="none" strike="noStrike">
                <a:solidFill>
                  <a:schemeClr val="lt1"/>
                </a:solidFill>
                <a:latin typeface="Twentieth Century"/>
                <a:ea typeface="Twentieth Century"/>
                <a:cs typeface="Twentieth Century"/>
                <a:sym typeface="Twentieth Century"/>
              </a:rPr>
              <a:t>Single, identifiable sources like wastewater treatment plants and factories</a:t>
            </a:r>
            <a:endParaRPr/>
          </a:p>
        </p:txBody>
      </p:sp>
      <p:sp>
        <p:nvSpPr>
          <p:cNvPr id="216" name="Google Shape;216;p6"/>
          <p:cNvSpPr/>
          <p:nvPr/>
        </p:nvSpPr>
        <p:spPr>
          <a:xfrm>
            <a:off x="4724400" y="2971800"/>
            <a:ext cx="3733800" cy="3429000"/>
          </a:xfrm>
          <a:prstGeom prst="flowChartConnector">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000" u="none" cap="none" strike="noStrike">
                <a:solidFill>
                  <a:schemeClr val="dk1"/>
                </a:solidFill>
                <a:latin typeface="Twentieth Century"/>
                <a:ea typeface="Twentieth Century"/>
                <a:cs typeface="Twentieth Century"/>
                <a:sym typeface="Twentieth Century"/>
              </a:rPr>
              <a:t>Nonpoint Source</a:t>
            </a:r>
            <a:endParaRPr/>
          </a:p>
          <a:p>
            <a:pPr indent="0" lvl="0" marL="0" marR="0" rtl="0" algn="ctr">
              <a:spcBef>
                <a:spcPts val="0"/>
              </a:spcBef>
              <a:spcAft>
                <a:spcPts val="0"/>
              </a:spcAft>
              <a:buNone/>
            </a:pPr>
            <a:r>
              <a:rPr b="0" i="0" lang="en-US" sz="2000" u="none" cap="none" strike="noStrike">
                <a:solidFill>
                  <a:schemeClr val="dk1"/>
                </a:solidFill>
                <a:latin typeface="Twentieth Century"/>
                <a:ea typeface="Twentieth Century"/>
                <a:cs typeface="Twentieth Century"/>
                <a:sym typeface="Twentieth Century"/>
              </a:rPr>
              <a:t>When precipitation flows over landscape and picks up pollutants from farmlands or city streets on way to river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7"/>
          <p:cNvSpPr txBox="1"/>
          <p:nvPr/>
        </p:nvSpPr>
        <p:spPr>
          <a:xfrm>
            <a:off x="838200" y="304800"/>
            <a:ext cx="7772400" cy="135421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6699"/>
              </a:buClr>
              <a:buSzPts val="3200"/>
              <a:buFont typeface="Arial"/>
              <a:buNone/>
            </a:pPr>
            <a:r>
              <a:rPr b="1" i="0" lang="en-US" sz="3200" u="none" cap="none" strike="noStrike">
                <a:solidFill>
                  <a:srgbClr val="006699"/>
                </a:solidFill>
                <a:latin typeface="Twentieth Century"/>
                <a:ea typeface="Twentieth Century"/>
                <a:cs typeface="Twentieth Century"/>
                <a:sym typeface="Twentieth Century"/>
              </a:rPr>
              <a:t>If we can’t trace the specific source of pollution, how can we possibly stop it?</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6699"/>
              </a:solidFill>
              <a:latin typeface="Arial"/>
              <a:ea typeface="Arial"/>
              <a:cs typeface="Arial"/>
              <a:sym typeface="Arial"/>
            </a:endParaRPr>
          </a:p>
        </p:txBody>
      </p:sp>
      <p:grpSp>
        <p:nvGrpSpPr>
          <p:cNvPr id="223" name="Google Shape;223;p7"/>
          <p:cNvGrpSpPr/>
          <p:nvPr/>
        </p:nvGrpSpPr>
        <p:grpSpPr>
          <a:xfrm>
            <a:off x="2114553" y="1524000"/>
            <a:ext cx="4667250" cy="5300662"/>
            <a:chOff x="1504953" y="0"/>
            <a:chExt cx="4667250" cy="5300662"/>
          </a:xfrm>
        </p:grpSpPr>
        <p:sp>
          <p:nvSpPr>
            <p:cNvPr id="224" name="Google Shape;224;p7"/>
            <p:cNvSpPr/>
            <p:nvPr/>
          </p:nvSpPr>
          <p:spPr>
            <a:xfrm>
              <a:off x="1691163" y="216693"/>
              <a:ext cx="4300537" cy="1493520"/>
            </a:xfrm>
            <a:prstGeom prst="ellipse">
              <a:avLst/>
            </a:prstGeom>
            <a:solidFill>
              <a:srgbClr val="BBBDC6">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7"/>
            <p:cNvSpPr/>
            <p:nvPr/>
          </p:nvSpPr>
          <p:spPr>
            <a:xfrm>
              <a:off x="3431381" y="3873817"/>
              <a:ext cx="833437" cy="533400"/>
            </a:xfrm>
            <a:prstGeom prst="downArrow">
              <a:avLst>
                <a:gd fmla="val 50000" name="adj1"/>
                <a:gd fmla="val 50000" name="adj2"/>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7"/>
            <p:cNvSpPr/>
            <p:nvPr/>
          </p:nvSpPr>
          <p:spPr>
            <a:xfrm>
              <a:off x="1847850" y="4300537"/>
              <a:ext cx="4000500" cy="100012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7"/>
            <p:cNvSpPr txBox="1"/>
            <p:nvPr/>
          </p:nvSpPr>
          <p:spPr>
            <a:xfrm>
              <a:off x="1847850" y="4300537"/>
              <a:ext cx="4000500" cy="1000125"/>
            </a:xfrm>
            <a:prstGeom prst="rect">
              <a:avLst/>
            </a:prstGeom>
            <a:noFill/>
            <a:ln>
              <a:noFill/>
            </a:ln>
          </p:spPr>
          <p:txBody>
            <a:bodyPr anchorCtr="0" anchor="ctr" bIns="263125" lIns="263125" spcFirstLastPara="1" rIns="263125" wrap="square" tIns="263125">
              <a:noAutofit/>
            </a:bodyPr>
            <a:lstStyle/>
            <a:p>
              <a:pPr indent="0" lvl="0" marL="0" marR="0" rtl="0" algn="ctr">
                <a:lnSpc>
                  <a:spcPct val="90000"/>
                </a:lnSpc>
                <a:spcBef>
                  <a:spcPts val="0"/>
                </a:spcBef>
                <a:spcAft>
                  <a:spcPts val="0"/>
                </a:spcAft>
                <a:buNone/>
              </a:pPr>
              <a:r>
                <a:rPr b="1" i="0" lang="en-US" sz="3700" u="none" cap="none" strike="noStrike">
                  <a:solidFill>
                    <a:srgbClr val="0B1B36"/>
                  </a:solidFill>
                  <a:latin typeface="Twentieth Century"/>
                  <a:ea typeface="Twentieth Century"/>
                  <a:cs typeface="Twentieth Century"/>
                  <a:sym typeface="Twentieth Century"/>
                </a:rPr>
                <a:t>Clean Water</a:t>
              </a:r>
              <a:endParaRPr/>
            </a:p>
          </p:txBody>
        </p:sp>
        <p:sp>
          <p:nvSpPr>
            <p:cNvPr id="228" name="Google Shape;228;p7"/>
            <p:cNvSpPr/>
            <p:nvPr/>
          </p:nvSpPr>
          <p:spPr>
            <a:xfrm>
              <a:off x="3254692" y="1825561"/>
              <a:ext cx="1500187" cy="1500187"/>
            </a:xfrm>
            <a:prstGeom prst="ellipse">
              <a:avLst/>
            </a:prstGeom>
            <a:solidFill>
              <a:srgbClr val="0B1B36"/>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7"/>
            <p:cNvSpPr txBox="1"/>
            <p:nvPr/>
          </p:nvSpPr>
          <p:spPr>
            <a:xfrm>
              <a:off x="3474389" y="2045258"/>
              <a:ext cx="1060793" cy="106079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None/>
              </a:pPr>
              <a:r>
                <a:rPr b="0" i="0" lang="en-US" sz="1800" u="none" cap="none" strike="noStrike">
                  <a:solidFill>
                    <a:schemeClr val="lt1"/>
                  </a:solidFill>
                  <a:latin typeface="Twentieth Century"/>
                  <a:ea typeface="Twentieth Century"/>
                  <a:cs typeface="Twentieth Century"/>
                  <a:sym typeface="Twentieth Century"/>
                </a:rPr>
                <a:t>Aware Public</a:t>
              </a:r>
              <a:endParaRPr/>
            </a:p>
          </p:txBody>
        </p:sp>
        <p:sp>
          <p:nvSpPr>
            <p:cNvPr id="230" name="Google Shape;230;p7"/>
            <p:cNvSpPr/>
            <p:nvPr/>
          </p:nvSpPr>
          <p:spPr>
            <a:xfrm>
              <a:off x="2181224" y="700087"/>
              <a:ext cx="1500187" cy="1500187"/>
            </a:xfrm>
            <a:prstGeom prst="ellipse">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7"/>
            <p:cNvSpPr txBox="1"/>
            <p:nvPr/>
          </p:nvSpPr>
          <p:spPr>
            <a:xfrm>
              <a:off x="2400921" y="919784"/>
              <a:ext cx="1060793" cy="106079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None/>
              </a:pPr>
              <a:r>
                <a:rPr b="0" i="0" lang="en-US" sz="1800" u="none" cap="none" strike="noStrike">
                  <a:solidFill>
                    <a:schemeClr val="lt1"/>
                  </a:solidFill>
                  <a:latin typeface="Twentieth Century"/>
                  <a:ea typeface="Twentieth Century"/>
                  <a:cs typeface="Twentieth Century"/>
                  <a:sym typeface="Twentieth Century"/>
                </a:rPr>
                <a:t>Ecology Knowledge</a:t>
              </a:r>
              <a:endParaRPr/>
            </a:p>
          </p:txBody>
        </p:sp>
        <p:sp>
          <p:nvSpPr>
            <p:cNvPr id="232" name="Google Shape;232;p7"/>
            <p:cNvSpPr/>
            <p:nvPr/>
          </p:nvSpPr>
          <p:spPr>
            <a:xfrm>
              <a:off x="3714750" y="337375"/>
              <a:ext cx="1500187" cy="1500187"/>
            </a:xfrm>
            <a:prstGeom prst="ellipse">
              <a:avLst/>
            </a:prstGeom>
            <a:solidFill>
              <a:schemeClr val="accent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7"/>
            <p:cNvSpPr txBox="1"/>
            <p:nvPr/>
          </p:nvSpPr>
          <p:spPr>
            <a:xfrm>
              <a:off x="3934447" y="557072"/>
              <a:ext cx="1060793" cy="106079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None/>
              </a:pPr>
              <a:r>
                <a:rPr b="0" i="0" lang="en-US" sz="1800" u="none" cap="none" strike="noStrike">
                  <a:solidFill>
                    <a:schemeClr val="lt1"/>
                  </a:solidFill>
                  <a:latin typeface="Twentieth Century"/>
                  <a:ea typeface="Twentieth Century"/>
                  <a:cs typeface="Twentieth Century"/>
                  <a:sym typeface="Twentieth Century"/>
                </a:rPr>
                <a:t>Frequent Water Testing</a:t>
              </a:r>
              <a:endParaRPr/>
            </a:p>
          </p:txBody>
        </p:sp>
        <p:sp>
          <p:nvSpPr>
            <p:cNvPr id="234" name="Google Shape;234;p7"/>
            <p:cNvSpPr/>
            <p:nvPr/>
          </p:nvSpPr>
          <p:spPr>
            <a:xfrm>
              <a:off x="1504953" y="0"/>
              <a:ext cx="4667250" cy="3733800"/>
            </a:xfrm>
            <a:custGeom>
              <a:rect b="b" l="l" r="r" t="t"/>
              <a:pathLst>
                <a:path extrusionOk="0" h="120000" w="12000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800" y="30000"/>
                  </a:moveTo>
                  <a:lnTo>
                    <a:pt x="4800" y="30000"/>
                  </a:lnTo>
                  <a:cubicBezTo>
                    <a:pt x="4800" y="43255"/>
                    <a:pt x="29514" y="54000"/>
                    <a:pt x="60000" y="54000"/>
                  </a:cubicBezTo>
                  <a:cubicBezTo>
                    <a:pt x="90486" y="54000"/>
                    <a:pt x="115200" y="43255"/>
                    <a:pt x="115200" y="30000"/>
                  </a:cubicBezTo>
                  <a:cubicBezTo>
                    <a:pt x="115200" y="16745"/>
                    <a:pt x="90486" y="6000"/>
                    <a:pt x="60000" y="6000"/>
                  </a:cubicBezTo>
                  <a:cubicBezTo>
                    <a:pt x="29514" y="6000"/>
                    <a:pt x="4800" y="16745"/>
                    <a:pt x="4800" y="30000"/>
                  </a:cubicBezTo>
                  <a:close/>
                </a:path>
              </a:pathLst>
            </a:custGeom>
            <a:solidFill>
              <a:schemeClr val="lt1">
                <a:alpha val="40000"/>
              </a:schemeClr>
            </a:solidFill>
            <a:ln cap="flat" cmpd="sng" w="9525">
              <a:solidFill>
                <a:srgbClr val="16376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8"/>
          <p:cNvSpPr txBox="1"/>
          <p:nvPr>
            <p:ph type="title"/>
          </p:nvPr>
        </p:nvSpPr>
        <p:spPr>
          <a:xfrm>
            <a:off x="457200" y="1905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70C0"/>
                </a:solidFill>
              </a:rPr>
              <a:t>PARAMETERS</a:t>
            </a:r>
            <a:endParaRPr/>
          </a:p>
        </p:txBody>
      </p:sp>
      <p:grpSp>
        <p:nvGrpSpPr>
          <p:cNvPr id="240" name="Google Shape;240;p8"/>
          <p:cNvGrpSpPr/>
          <p:nvPr/>
        </p:nvGrpSpPr>
        <p:grpSpPr>
          <a:xfrm>
            <a:off x="689823" y="1364539"/>
            <a:ext cx="7992952" cy="4586121"/>
            <a:chOff x="4023" y="373939"/>
            <a:chExt cx="7992952" cy="4586121"/>
          </a:xfrm>
        </p:grpSpPr>
        <p:sp>
          <p:nvSpPr>
            <p:cNvPr id="241" name="Google Shape;241;p8"/>
            <p:cNvSpPr/>
            <p:nvPr/>
          </p:nvSpPr>
          <p:spPr>
            <a:xfrm rot="5400000">
              <a:off x="-368326" y="1416189"/>
              <a:ext cx="1628073" cy="196548"/>
            </a:xfrm>
            <a:prstGeom prst="rect">
              <a:avLst/>
            </a:prstGeom>
            <a:solidFill>
              <a:srgbClr val="A9AC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
            <p:cNvSpPr/>
            <p:nvPr/>
          </p:nvSpPr>
          <p:spPr>
            <a:xfrm>
              <a:off x="4023" y="373939"/>
              <a:ext cx="2183866" cy="1310320"/>
            </a:xfrm>
            <a:prstGeom prst="roundRect">
              <a:avLst>
                <a:gd fmla="val 10000" name="adj"/>
              </a:avLst>
            </a:prstGeom>
            <a:solidFill>
              <a:srgbClr val="EDF1F6"/>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8"/>
            <p:cNvSpPr txBox="1"/>
            <p:nvPr/>
          </p:nvSpPr>
          <p:spPr>
            <a:xfrm>
              <a:off x="42401" y="412317"/>
              <a:ext cx="2107110" cy="1233564"/>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b="0" i="0" lang="en-US" sz="2200" u="none" cap="none" strike="noStrike">
                  <a:solidFill>
                    <a:schemeClr val="dk1"/>
                  </a:solidFill>
                  <a:latin typeface="Twentieth Century"/>
                  <a:ea typeface="Twentieth Century"/>
                  <a:cs typeface="Twentieth Century"/>
                  <a:sym typeface="Twentieth Century"/>
                </a:rPr>
                <a:t>Dissolved Oxygen</a:t>
              </a:r>
              <a:endParaRPr/>
            </a:p>
          </p:txBody>
        </p:sp>
        <p:sp>
          <p:nvSpPr>
            <p:cNvPr id="244" name="Google Shape;244;p8"/>
            <p:cNvSpPr/>
            <p:nvPr/>
          </p:nvSpPr>
          <p:spPr>
            <a:xfrm rot="5400000">
              <a:off x="-368326" y="3054089"/>
              <a:ext cx="1628073" cy="196548"/>
            </a:xfrm>
            <a:prstGeom prst="rect">
              <a:avLst/>
            </a:prstGeom>
            <a:solidFill>
              <a:srgbClr val="A9AC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8"/>
            <p:cNvSpPr/>
            <p:nvPr/>
          </p:nvSpPr>
          <p:spPr>
            <a:xfrm>
              <a:off x="4023" y="2011839"/>
              <a:ext cx="2183866" cy="1310320"/>
            </a:xfrm>
            <a:prstGeom prst="roundRect">
              <a:avLst>
                <a:gd fmla="val 10000" name="adj"/>
              </a:avLst>
            </a:prstGeom>
            <a:solidFill>
              <a:srgbClr val="DCE4EE"/>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8"/>
            <p:cNvSpPr txBox="1"/>
            <p:nvPr/>
          </p:nvSpPr>
          <p:spPr>
            <a:xfrm>
              <a:off x="42401" y="2050217"/>
              <a:ext cx="2107110" cy="1233564"/>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b="0" i="0" lang="en-US" sz="2200" u="none" cap="none" strike="noStrike">
                  <a:solidFill>
                    <a:schemeClr val="dk1"/>
                  </a:solidFill>
                  <a:latin typeface="Twentieth Century"/>
                  <a:ea typeface="Twentieth Century"/>
                  <a:cs typeface="Twentieth Century"/>
                  <a:sym typeface="Twentieth Century"/>
                </a:rPr>
                <a:t>Fecal Coliform</a:t>
              </a:r>
              <a:endParaRPr/>
            </a:p>
          </p:txBody>
        </p:sp>
        <p:sp>
          <p:nvSpPr>
            <p:cNvPr id="247" name="Google Shape;247;p8"/>
            <p:cNvSpPr/>
            <p:nvPr/>
          </p:nvSpPr>
          <p:spPr>
            <a:xfrm>
              <a:off x="450623" y="3873039"/>
              <a:ext cx="2894716" cy="196548"/>
            </a:xfrm>
            <a:prstGeom prst="rect">
              <a:avLst/>
            </a:prstGeom>
            <a:solidFill>
              <a:srgbClr val="A9AC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8"/>
            <p:cNvSpPr/>
            <p:nvPr/>
          </p:nvSpPr>
          <p:spPr>
            <a:xfrm>
              <a:off x="4023" y="3649740"/>
              <a:ext cx="2183866" cy="1310320"/>
            </a:xfrm>
            <a:prstGeom prst="roundRect">
              <a:avLst>
                <a:gd fmla="val 10000" name="adj"/>
              </a:avLst>
            </a:prstGeom>
            <a:solidFill>
              <a:srgbClr val="CBD7E6"/>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8"/>
            <p:cNvSpPr txBox="1"/>
            <p:nvPr/>
          </p:nvSpPr>
          <p:spPr>
            <a:xfrm>
              <a:off x="42401" y="3688118"/>
              <a:ext cx="2107110" cy="1233564"/>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b="0" i="0" lang="en-US" sz="2200" u="none" cap="none" strike="noStrike">
                  <a:solidFill>
                    <a:schemeClr val="dk1"/>
                  </a:solidFill>
                  <a:latin typeface="Twentieth Century"/>
                  <a:ea typeface="Twentieth Century"/>
                  <a:cs typeface="Twentieth Century"/>
                  <a:sym typeface="Twentieth Century"/>
                </a:rPr>
                <a:t>pH</a:t>
              </a:r>
              <a:endParaRPr/>
            </a:p>
          </p:txBody>
        </p:sp>
        <p:sp>
          <p:nvSpPr>
            <p:cNvPr id="250" name="Google Shape;250;p8"/>
            <p:cNvSpPr/>
            <p:nvPr/>
          </p:nvSpPr>
          <p:spPr>
            <a:xfrm rot="-5400000">
              <a:off x="2536216" y="3054089"/>
              <a:ext cx="1628073" cy="196548"/>
            </a:xfrm>
            <a:prstGeom prst="rect">
              <a:avLst/>
            </a:prstGeom>
            <a:solidFill>
              <a:srgbClr val="A9AC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8"/>
            <p:cNvSpPr/>
            <p:nvPr/>
          </p:nvSpPr>
          <p:spPr>
            <a:xfrm>
              <a:off x="2908566" y="3649740"/>
              <a:ext cx="2183866" cy="1310320"/>
            </a:xfrm>
            <a:prstGeom prst="roundRect">
              <a:avLst>
                <a:gd fmla="val 10000" name="adj"/>
              </a:avLst>
            </a:prstGeom>
            <a:solidFill>
              <a:srgbClr val="688BB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8"/>
            <p:cNvSpPr txBox="1"/>
            <p:nvPr/>
          </p:nvSpPr>
          <p:spPr>
            <a:xfrm>
              <a:off x="2946944" y="3688118"/>
              <a:ext cx="2107110" cy="1233564"/>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b="0" i="0" lang="en-US" sz="2200" u="none" cap="none" strike="noStrike">
                  <a:solidFill>
                    <a:schemeClr val="lt1"/>
                  </a:solidFill>
                  <a:latin typeface="Twentieth Century"/>
                  <a:ea typeface="Twentieth Century"/>
                  <a:cs typeface="Twentieth Century"/>
                  <a:sym typeface="Twentieth Century"/>
                </a:rPr>
                <a:t>Turbidity</a:t>
              </a:r>
              <a:endParaRPr/>
            </a:p>
          </p:txBody>
        </p:sp>
        <p:sp>
          <p:nvSpPr>
            <p:cNvPr id="253" name="Google Shape;253;p8"/>
            <p:cNvSpPr/>
            <p:nvPr/>
          </p:nvSpPr>
          <p:spPr>
            <a:xfrm rot="-5400000">
              <a:off x="2536216" y="1416189"/>
              <a:ext cx="1628073" cy="196548"/>
            </a:xfrm>
            <a:prstGeom prst="rect">
              <a:avLst/>
            </a:prstGeom>
            <a:solidFill>
              <a:srgbClr val="A9AC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8"/>
            <p:cNvSpPr/>
            <p:nvPr/>
          </p:nvSpPr>
          <p:spPr>
            <a:xfrm>
              <a:off x="2908566" y="2011839"/>
              <a:ext cx="2183866" cy="1310320"/>
            </a:xfrm>
            <a:prstGeom prst="roundRect">
              <a:avLst>
                <a:gd fmla="val 10000" name="adj"/>
              </a:avLst>
            </a:prstGeom>
            <a:solidFill>
              <a:srgbClr val="81A7E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8"/>
            <p:cNvSpPr txBox="1"/>
            <p:nvPr/>
          </p:nvSpPr>
          <p:spPr>
            <a:xfrm>
              <a:off x="2946944" y="2050217"/>
              <a:ext cx="2107110" cy="1233564"/>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b="0" i="0" lang="en-US" sz="2200" u="none" cap="none" strike="noStrike">
                  <a:solidFill>
                    <a:schemeClr val="lt1"/>
                  </a:solidFill>
                  <a:latin typeface="Twentieth Century"/>
                  <a:ea typeface="Twentieth Century"/>
                  <a:cs typeface="Twentieth Century"/>
                  <a:sym typeface="Twentieth Century"/>
                </a:rPr>
                <a:t>Orthophosphates</a:t>
              </a:r>
              <a:endParaRPr/>
            </a:p>
          </p:txBody>
        </p:sp>
        <p:sp>
          <p:nvSpPr>
            <p:cNvPr id="256" name="Google Shape;256;p8"/>
            <p:cNvSpPr/>
            <p:nvPr/>
          </p:nvSpPr>
          <p:spPr>
            <a:xfrm>
              <a:off x="3355166" y="597239"/>
              <a:ext cx="2894716" cy="196548"/>
            </a:xfrm>
            <a:prstGeom prst="rect">
              <a:avLst/>
            </a:prstGeom>
            <a:solidFill>
              <a:srgbClr val="A9AC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8"/>
            <p:cNvSpPr/>
            <p:nvPr/>
          </p:nvSpPr>
          <p:spPr>
            <a:xfrm>
              <a:off x="2908566" y="373939"/>
              <a:ext cx="2183866" cy="1310320"/>
            </a:xfrm>
            <a:prstGeom prst="roundRect">
              <a:avLst>
                <a:gd fmla="val 10000" name="adj"/>
              </a:avLst>
            </a:prstGeom>
            <a:solidFill>
              <a:srgbClr val="688BB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8"/>
            <p:cNvSpPr txBox="1"/>
            <p:nvPr/>
          </p:nvSpPr>
          <p:spPr>
            <a:xfrm>
              <a:off x="2946944" y="412317"/>
              <a:ext cx="2107110" cy="1233564"/>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b="0" i="0" lang="en-US" sz="2200" u="none" cap="none" strike="noStrike">
                  <a:solidFill>
                    <a:schemeClr val="dk1"/>
                  </a:solidFill>
                  <a:latin typeface="Twentieth Century"/>
                  <a:ea typeface="Twentieth Century"/>
                  <a:cs typeface="Twentieth Century"/>
                  <a:sym typeface="Twentieth Century"/>
                </a:rPr>
                <a:t>Biochemical Oxygen Demand</a:t>
              </a:r>
              <a:endParaRPr/>
            </a:p>
          </p:txBody>
        </p:sp>
        <p:sp>
          <p:nvSpPr>
            <p:cNvPr id="259" name="Google Shape;259;p8"/>
            <p:cNvSpPr/>
            <p:nvPr/>
          </p:nvSpPr>
          <p:spPr>
            <a:xfrm rot="5400000">
              <a:off x="5440758" y="1416189"/>
              <a:ext cx="1628073" cy="196548"/>
            </a:xfrm>
            <a:prstGeom prst="rect">
              <a:avLst/>
            </a:prstGeom>
            <a:solidFill>
              <a:srgbClr val="A9AC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8"/>
            <p:cNvSpPr/>
            <p:nvPr/>
          </p:nvSpPr>
          <p:spPr>
            <a:xfrm>
              <a:off x="5813109" y="373939"/>
              <a:ext cx="2183866" cy="1310320"/>
            </a:xfrm>
            <a:prstGeom prst="roundRect">
              <a:avLst>
                <a:gd fmla="val 10000" name="adj"/>
              </a:avLst>
            </a:prstGeom>
            <a:solidFill>
              <a:srgbClr val="437BD6"/>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8"/>
            <p:cNvSpPr txBox="1"/>
            <p:nvPr/>
          </p:nvSpPr>
          <p:spPr>
            <a:xfrm>
              <a:off x="5851487" y="412317"/>
              <a:ext cx="2107110" cy="1233564"/>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b="0" i="0" lang="en-US" sz="2200" u="none" cap="none" strike="noStrike">
                  <a:solidFill>
                    <a:schemeClr val="lt1"/>
                  </a:solidFill>
                  <a:latin typeface="Twentieth Century"/>
                  <a:ea typeface="Twentieth Century"/>
                  <a:cs typeface="Twentieth Century"/>
                  <a:sym typeface="Twentieth Century"/>
                </a:rPr>
                <a:t>Change in Temperature</a:t>
              </a:r>
              <a:endParaRPr/>
            </a:p>
          </p:txBody>
        </p:sp>
        <p:sp>
          <p:nvSpPr>
            <p:cNvPr id="262" name="Google Shape;262;p8"/>
            <p:cNvSpPr/>
            <p:nvPr/>
          </p:nvSpPr>
          <p:spPr>
            <a:xfrm rot="5503309">
              <a:off x="5415920" y="3054089"/>
              <a:ext cx="1628809" cy="196548"/>
            </a:xfrm>
            <a:prstGeom prst="rect">
              <a:avLst/>
            </a:prstGeom>
            <a:solidFill>
              <a:srgbClr val="A9AC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8"/>
            <p:cNvSpPr/>
            <p:nvPr/>
          </p:nvSpPr>
          <p:spPr>
            <a:xfrm>
              <a:off x="5813109" y="2011839"/>
              <a:ext cx="2183866" cy="1310320"/>
            </a:xfrm>
            <a:prstGeom prst="roundRect">
              <a:avLst>
                <a:gd fmla="val 10000" name="adj"/>
              </a:avLst>
            </a:prstGeom>
            <a:solidFill>
              <a:srgbClr val="11295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8"/>
            <p:cNvSpPr txBox="1"/>
            <p:nvPr/>
          </p:nvSpPr>
          <p:spPr>
            <a:xfrm>
              <a:off x="5851487" y="2050217"/>
              <a:ext cx="2107110" cy="1233564"/>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b="0" i="0" lang="en-US" sz="2200" u="none" cap="none" strike="noStrike">
                  <a:solidFill>
                    <a:schemeClr val="lt1"/>
                  </a:solidFill>
                  <a:latin typeface="Twentieth Century"/>
                  <a:ea typeface="Twentieth Century"/>
                  <a:cs typeface="Twentieth Century"/>
                  <a:sym typeface="Twentieth Century"/>
                </a:rPr>
                <a:t>Nitrates</a:t>
              </a:r>
              <a:endParaRPr/>
            </a:p>
          </p:txBody>
        </p:sp>
        <p:sp>
          <p:nvSpPr>
            <p:cNvPr id="265" name="Google Shape;265;p8"/>
            <p:cNvSpPr/>
            <p:nvPr/>
          </p:nvSpPr>
          <p:spPr>
            <a:xfrm>
              <a:off x="5764168" y="3649740"/>
              <a:ext cx="2183866" cy="1310320"/>
            </a:xfrm>
            <a:prstGeom prst="roundRect">
              <a:avLst>
                <a:gd fmla="val 10000" name="adj"/>
              </a:avLst>
            </a:prstGeom>
            <a:solidFill>
              <a:srgbClr val="0B1B36"/>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8"/>
            <p:cNvSpPr txBox="1"/>
            <p:nvPr/>
          </p:nvSpPr>
          <p:spPr>
            <a:xfrm>
              <a:off x="5802546" y="3688118"/>
              <a:ext cx="2107110" cy="1233564"/>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b="0" i="0" lang="en-US" sz="2200" u="none" cap="none" strike="noStrike">
                  <a:solidFill>
                    <a:schemeClr val="lt1"/>
                  </a:solidFill>
                  <a:latin typeface="Twentieth Century"/>
                  <a:ea typeface="Twentieth Century"/>
                  <a:cs typeface="Twentieth Century"/>
                  <a:sym typeface="Twentieth Century"/>
                </a:rPr>
                <a:t>Total Dissolved Solids</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9"/>
          <p:cNvSpPr txBox="1"/>
          <p:nvPr>
            <p:ph type="title"/>
          </p:nvPr>
        </p:nvSpPr>
        <p:spPr>
          <a:xfrm>
            <a:off x="609600" y="152400"/>
            <a:ext cx="8229600" cy="8080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000">
                <a:solidFill>
                  <a:srgbClr val="0070C0"/>
                </a:solidFill>
              </a:rPr>
              <a:t>DISSOLVED OXYGEN (DO)</a:t>
            </a:r>
            <a:endParaRPr/>
          </a:p>
        </p:txBody>
      </p:sp>
      <p:sp>
        <p:nvSpPr>
          <p:cNvPr id="273" name="Google Shape;273;p9"/>
          <p:cNvSpPr txBox="1"/>
          <p:nvPr/>
        </p:nvSpPr>
        <p:spPr>
          <a:xfrm>
            <a:off x="1282412" y="914400"/>
            <a:ext cx="70995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Twentieth Century"/>
                <a:ea typeface="Twentieth Century"/>
                <a:cs typeface="Twentieth Century"/>
                <a:sym typeface="Twentieth Century"/>
              </a:rPr>
              <a:t>% saturation of gaseous oxygen dissolved in water</a:t>
            </a:r>
            <a:endParaRPr b="0" i="0" sz="2400" u="none" cap="none" strike="noStrike">
              <a:solidFill>
                <a:schemeClr val="dk1"/>
              </a:solidFill>
              <a:latin typeface="Twentieth Century"/>
              <a:ea typeface="Twentieth Century"/>
              <a:cs typeface="Twentieth Century"/>
              <a:sym typeface="Twentieth Century"/>
            </a:endParaRPr>
          </a:p>
        </p:txBody>
      </p:sp>
      <p:grpSp>
        <p:nvGrpSpPr>
          <p:cNvPr id="274" name="Google Shape;274;p9"/>
          <p:cNvGrpSpPr/>
          <p:nvPr/>
        </p:nvGrpSpPr>
        <p:grpSpPr>
          <a:xfrm>
            <a:off x="304800" y="1565275"/>
            <a:ext cx="8534400" cy="4605338"/>
            <a:chOff x="1371600" y="1184693"/>
            <a:chExt cx="6705600" cy="5440696"/>
          </a:xfrm>
        </p:grpSpPr>
        <p:sp>
          <p:nvSpPr>
            <p:cNvPr id="275" name="Google Shape;275;p9"/>
            <p:cNvSpPr/>
            <p:nvPr/>
          </p:nvSpPr>
          <p:spPr>
            <a:xfrm>
              <a:off x="1371600" y="1184693"/>
              <a:ext cx="3276714" cy="2590004"/>
            </a:xfrm>
            <a:prstGeom prst="roundRect">
              <a:avLst>
                <a:gd fmla="val 16667" name="adj"/>
              </a:avLst>
            </a:prstGeom>
            <a:solidFill>
              <a:srgbClr val="C7E0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76" name="Google Shape;276;p9"/>
            <p:cNvSpPr/>
            <p:nvPr/>
          </p:nvSpPr>
          <p:spPr>
            <a:xfrm>
              <a:off x="4800487" y="1188444"/>
              <a:ext cx="3276713" cy="2591879"/>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77" name="Google Shape;277;p9"/>
            <p:cNvSpPr/>
            <p:nvPr/>
          </p:nvSpPr>
          <p:spPr>
            <a:xfrm>
              <a:off x="1371600" y="4035385"/>
              <a:ext cx="3276714" cy="2590004"/>
            </a:xfrm>
            <a:prstGeom prst="roundRect">
              <a:avLst>
                <a:gd fmla="val 16667" name="adj"/>
              </a:avLst>
            </a:prstGeom>
            <a:solidFill>
              <a:srgbClr val="00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78" name="Google Shape;278;p9"/>
            <p:cNvSpPr/>
            <p:nvPr/>
          </p:nvSpPr>
          <p:spPr>
            <a:xfrm>
              <a:off x="4800487" y="3994125"/>
              <a:ext cx="3276713" cy="2591879"/>
            </a:xfrm>
            <a:prstGeom prst="roundRect">
              <a:avLst>
                <a:gd fmla="val 16667" name="adj"/>
              </a:avLst>
            </a:prstGeom>
            <a:solidFill>
              <a:srgbClr val="E8F2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79" name="Google Shape;279;p9"/>
            <p:cNvSpPr txBox="1"/>
            <p:nvPr/>
          </p:nvSpPr>
          <p:spPr>
            <a:xfrm>
              <a:off x="2095500" y="1186190"/>
              <a:ext cx="1828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Importance</a:t>
              </a:r>
              <a:endParaRPr/>
            </a:p>
          </p:txBody>
        </p:sp>
        <p:sp>
          <p:nvSpPr>
            <p:cNvPr id="280" name="Google Shape;280;p9"/>
            <p:cNvSpPr txBox="1"/>
            <p:nvPr/>
          </p:nvSpPr>
          <p:spPr>
            <a:xfrm>
              <a:off x="4962525" y="1186190"/>
              <a:ext cx="2952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Acceptable Levels</a:t>
              </a:r>
              <a:endParaRPr/>
            </a:p>
          </p:txBody>
        </p:sp>
        <p:sp>
          <p:nvSpPr>
            <p:cNvPr id="281" name="Google Shape;281;p9"/>
            <p:cNvSpPr txBox="1"/>
            <p:nvPr/>
          </p:nvSpPr>
          <p:spPr>
            <a:xfrm>
              <a:off x="1657350" y="4046754"/>
              <a:ext cx="27051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Units of Measure</a:t>
              </a:r>
              <a:endParaRPr/>
            </a:p>
          </p:txBody>
        </p:sp>
        <p:sp>
          <p:nvSpPr>
            <p:cNvPr id="282" name="Google Shape;282;p9"/>
            <p:cNvSpPr txBox="1"/>
            <p:nvPr/>
          </p:nvSpPr>
          <p:spPr>
            <a:xfrm>
              <a:off x="5182259" y="4046755"/>
              <a:ext cx="2415969" cy="6181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Twentieth Century"/>
                  <a:ea typeface="Twentieth Century"/>
                  <a:cs typeface="Twentieth Century"/>
                  <a:sym typeface="Twentieth Century"/>
                </a:rPr>
                <a:t>How is it introduced:</a:t>
              </a:r>
              <a:endParaRPr/>
            </a:p>
          </p:txBody>
        </p:sp>
      </p:grpSp>
      <p:sp>
        <p:nvSpPr>
          <p:cNvPr id="283" name="Google Shape;283;p9"/>
          <p:cNvSpPr txBox="1"/>
          <p:nvPr/>
        </p:nvSpPr>
        <p:spPr>
          <a:xfrm>
            <a:off x="457200" y="2133600"/>
            <a:ext cx="3806825"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Twentieth Century"/>
                <a:ea typeface="Twentieth Century"/>
                <a:cs typeface="Twentieth Century"/>
                <a:sym typeface="Twentieth Century"/>
              </a:rPr>
              <a:t> Fish, invertebrates, plants, and aerobic bacteria require oxygen for cellular respiration.</a:t>
            </a:r>
            <a:endParaRPr/>
          </a:p>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284" name="Google Shape;284;p9"/>
          <p:cNvSpPr txBox="1"/>
          <p:nvPr/>
        </p:nvSpPr>
        <p:spPr>
          <a:xfrm>
            <a:off x="4862513" y="2305050"/>
            <a:ext cx="3806825"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Twentieth Century"/>
                <a:ea typeface="Twentieth Century"/>
                <a:cs typeface="Twentieth Century"/>
                <a:sym typeface="Twentieth Century"/>
              </a:rPr>
              <a:t>80-125% or </a:t>
            </a:r>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Twentieth Century"/>
                <a:ea typeface="Twentieth Century"/>
                <a:cs typeface="Twentieth Century"/>
                <a:sym typeface="Twentieth Century"/>
              </a:rPr>
              <a:t>&gt;5mg/L</a:t>
            </a:r>
            <a:endParaRPr/>
          </a:p>
          <a:p>
            <a:pPr indent="0" lvl="0" marL="0" marR="0" rtl="0" algn="ctr">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Twentieth Century"/>
              <a:ea typeface="Twentieth Century"/>
              <a:cs typeface="Twentieth Century"/>
              <a:sym typeface="Twentieth Century"/>
            </a:endParaRPr>
          </a:p>
        </p:txBody>
      </p:sp>
      <p:sp>
        <p:nvSpPr>
          <p:cNvPr id="285" name="Google Shape;285;p9"/>
          <p:cNvSpPr txBox="1"/>
          <p:nvPr/>
        </p:nvSpPr>
        <p:spPr>
          <a:xfrm>
            <a:off x="481013" y="4762500"/>
            <a:ext cx="3806825" cy="10763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Twentieth Century"/>
                <a:ea typeface="Twentieth Century"/>
                <a:cs typeface="Twentieth Century"/>
                <a:sym typeface="Twentieth Century"/>
              </a:rPr>
              <a:t>% saturation or mg/L</a:t>
            </a:r>
            <a:endParaRPr/>
          </a:p>
          <a:p>
            <a:pPr indent="0" lvl="0" marL="0" marR="0" rtl="0" algn="ctr">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Twentieth Century"/>
              <a:ea typeface="Twentieth Century"/>
              <a:cs typeface="Twentieth Century"/>
              <a:sym typeface="Twentieth Century"/>
            </a:endParaRPr>
          </a:p>
        </p:txBody>
      </p:sp>
      <p:sp>
        <p:nvSpPr>
          <p:cNvPr id="286" name="Google Shape;286;p9"/>
          <p:cNvSpPr txBox="1"/>
          <p:nvPr/>
        </p:nvSpPr>
        <p:spPr>
          <a:xfrm>
            <a:off x="4668838" y="4475163"/>
            <a:ext cx="4364037" cy="132343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Gaseous oxygen dissolves at </a:t>
            </a:r>
            <a:endParaRPr/>
          </a:p>
          <a:p>
            <a:pPr indent="0" lvl="0" marL="0" marR="0" rtl="0" algn="l">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Twentieth Century"/>
                <a:ea typeface="Twentieth Century"/>
                <a:cs typeface="Twentieth Century"/>
                <a:sym typeface="Twentieth Century"/>
              </a:rPr>
              <a:t>     surface where air and water meet</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Riffles</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Aquatic plants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roplet">
  <a:themeElements>
    <a:clrScheme name="BTW">
      <a:dk1>
        <a:srgbClr val="000000"/>
      </a:dk1>
      <a:lt1>
        <a:srgbClr val="FFFFFF"/>
      </a:lt1>
      <a:dk2>
        <a:srgbClr val="355071"/>
      </a:dk2>
      <a:lt2>
        <a:srgbClr val="AABED7"/>
      </a:lt2>
      <a:accent1>
        <a:srgbClr val="18376C"/>
      </a:accent1>
      <a:accent2>
        <a:srgbClr val="3A5687"/>
      </a:accent2>
      <a:accent3>
        <a:srgbClr val="C7E08A"/>
      </a:accent3>
      <a:accent4>
        <a:srgbClr val="939598"/>
      </a:accent4>
      <a:accent5>
        <a:srgbClr val="000000"/>
      </a:accent5>
      <a:accent6>
        <a:srgbClr val="FFFFFF"/>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2005-02-28T15:42:37Z</dcterms:created>
  <dc:creator>Libby Campbell</dc:creator>
</cp:coreProperties>
</file>